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81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1FA658E7-9DEA-4725-AF3E-2E2DB1936AE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Hello Everyone! I am Marcell Juhasz. Welcome to my presentation about the cost of abstractions in embedded systems.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555B533-7CAD-4B83-AB94-AD28350EE32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DFDC89-3895-4957-B0E1-A571F900D38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13DAC3-7722-48BA-B3E6-317FEBAC5F6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04AFBA-6089-4CEB-B8CC-57E7691B887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BDF4C5-ABF8-4EA9-A64F-01F9992E9EB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FD594BB-3594-4732-AF92-4C65410B769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E9C19F3-F8D4-498E-A9D1-67332BA0778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5688984-6F17-4569-8F2C-7C5DCCD012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4F377C7-8544-43A9-B4E5-C1BB1A33CE8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A872694-C043-45A4-A598-FA9542808DE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B71326E-8552-450F-83BE-DE303B7A9B1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329F72-FE25-4C7C-AD4A-33A52A2409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A6A7BC-D6D6-46FB-B7C3-8B7EC9D0444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291EB98-4510-4D4D-A1CC-6151DE10A19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6833B02-A8FE-47E7-83BE-E37A6DC32F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9B13A09-EE5B-4BA5-B30C-23A43C62EB4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871A194-7D67-483E-A161-6630691EC86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0EBFEE6-FCCC-4472-BCD3-9B13265A78D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5643C6-B4DA-4224-B359-C9CA1C25F60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C09408-0FDF-4634-9FF0-A6E6C97CEB2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DD06B5-3EBA-45D0-A5CA-B1D3087A667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093802-D94A-475D-9943-442E879ED8B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63EADD-A1BE-4B44-91EE-36E2ECE452A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ED2B44-104D-4923-ABCF-270B5ED8FF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1C0777-F5EE-4D33-A3D6-4DB7368F7A3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D180417-4EBE-468F-9A7F-46BCAB9C6B50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E7E4DC-A1D0-479C-92AF-9C40AF96A90C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</a:t>
            </a:r>
            <a:r>
              <a:rPr b="0" lang="en-US" sz="4400" spc="-1" strike="noStrike">
                <a:latin typeface="Arial"/>
              </a:rPr>
              <a:t>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120" cy="238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Aptos Display"/>
              </a:rPr>
              <a:t>Balancing Efficiency and</a:t>
            </a:r>
            <a:br>
              <a:rPr sz="5400"/>
            </a:br>
            <a:r>
              <a:rPr b="0" lang="en-US" sz="5400" spc="-1" strike="noStrike">
                <a:solidFill>
                  <a:srgbClr val="000000"/>
                </a:solidFill>
                <a:latin typeface="Aptos Display"/>
              </a:rPr>
              <a:t>Flexibility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1120" cy="165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Cost of Abstractions in Embedded Systems</a:t>
            </a:r>
            <a:br>
              <a:rPr sz="2400"/>
            </a:b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Aptos"/>
              </a:rPr>
              <a:t>Marcell Juhasz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"/>
          <p:cNvSpPr/>
          <p:nvPr/>
        </p:nvSpPr>
        <p:spPr>
          <a:xfrm>
            <a:off x="2834640" y="6035040"/>
            <a:ext cx="649044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"/>
          <p:cNvSpPr/>
          <p:nvPr/>
        </p:nvSpPr>
        <p:spPr>
          <a:xfrm>
            <a:off x="7040160" y="3017520"/>
            <a:ext cx="246780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Subtitle 7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3" name=""/>
          <p:cNvSpPr/>
          <p:nvPr/>
        </p:nvSpPr>
        <p:spPr>
          <a:xfrm>
            <a:off x="914760" y="2286360"/>
            <a:ext cx="4798080" cy="25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7040880" y="2103120"/>
            <a:ext cx="4341600" cy="30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 flipH="1">
            <a:off x="3573360" y="3108960"/>
            <a:ext cx="3462840" cy="892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"/>
          <p:cNvSpPr/>
          <p:nvPr/>
        </p:nvSpPr>
        <p:spPr>
          <a:xfrm flipH="1">
            <a:off x="3015360" y="3108960"/>
            <a:ext cx="4021200" cy="8208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"/>
          <p:cNvSpPr/>
          <p:nvPr/>
        </p:nvSpPr>
        <p:spPr>
          <a:xfrm>
            <a:off x="2791080" y="6035040"/>
            <a:ext cx="6607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 the pin value in the GPIO_InitStruct structure on the stack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151317-484F-4705-A304-852E3EC0F7B7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3431160" y="5855040"/>
            <a:ext cx="5327640" cy="6382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"/>
          <p:cNvSpPr/>
          <p:nvPr/>
        </p:nvSpPr>
        <p:spPr>
          <a:xfrm>
            <a:off x="7040880" y="3291840"/>
            <a:ext cx="178128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Subtitle 8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914760" y="2286360"/>
            <a:ext cx="4798080" cy="25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7040880" y="2103120"/>
            <a:ext cx="4341600" cy="30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 flipH="1">
            <a:off x="3015360" y="3383280"/>
            <a:ext cx="4021920" cy="5464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"/>
          <p:cNvSpPr/>
          <p:nvPr/>
        </p:nvSpPr>
        <p:spPr>
          <a:xfrm>
            <a:off x="3431160" y="5855040"/>
            <a:ext cx="5327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prepare to pass the address of the GPIO_InitStruct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structure to the GPIO_Init function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62AF5E6-8F27-499D-8A92-60AF4CCDEA02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"/>
          <p:cNvSpPr/>
          <p:nvPr/>
        </p:nvSpPr>
        <p:spPr>
          <a:xfrm>
            <a:off x="2379600" y="6035040"/>
            <a:ext cx="740268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"/>
          <p:cNvSpPr/>
          <p:nvPr/>
        </p:nvSpPr>
        <p:spPr>
          <a:xfrm>
            <a:off x="7040880" y="3566160"/>
            <a:ext cx="178128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Subtitle 9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914760" y="2286360"/>
            <a:ext cx="4798080" cy="25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7040880" y="2103120"/>
            <a:ext cx="4341600" cy="30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 flipH="1" flipV="1">
            <a:off x="4478400" y="3472560"/>
            <a:ext cx="2558160" cy="1807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"/>
          <p:cNvSpPr/>
          <p:nvPr/>
        </p:nvSpPr>
        <p:spPr>
          <a:xfrm>
            <a:off x="2379600" y="6035040"/>
            <a:ext cx="7430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 up the mode value for GPIO_MODE_INPUT (subtract 5 from 6 -&gt; 1)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7E1C872-67D3-4B9B-B929-9B765CC2A35F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"/>
          <p:cNvSpPr/>
          <p:nvPr/>
        </p:nvSpPr>
        <p:spPr>
          <a:xfrm>
            <a:off x="2631240" y="6035040"/>
            <a:ext cx="683100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/>
          <p:nvPr/>
        </p:nvSpPr>
        <p:spPr>
          <a:xfrm>
            <a:off x="7040160" y="3840480"/>
            <a:ext cx="242208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Subtitle 10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914760" y="2286360"/>
            <a:ext cx="4798080" cy="25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7040880" y="2103120"/>
            <a:ext cx="4341600" cy="30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 flipH="1" flipV="1">
            <a:off x="4478400" y="3472560"/>
            <a:ext cx="2558160" cy="4550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"/>
          <p:cNvSpPr/>
          <p:nvPr/>
        </p:nvSpPr>
        <p:spPr>
          <a:xfrm flipH="1" flipV="1">
            <a:off x="3015360" y="3927240"/>
            <a:ext cx="4021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"/>
          <p:cNvSpPr/>
          <p:nvPr/>
        </p:nvSpPr>
        <p:spPr>
          <a:xfrm>
            <a:off x="2631240" y="6035040"/>
            <a:ext cx="6927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 the mode value in the GPIO_InitStruct structure on the stack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F04DD35-3BF5-4536-B711-DBB9AFA1A706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"/>
          <p:cNvSpPr/>
          <p:nvPr/>
        </p:nvSpPr>
        <p:spPr>
          <a:xfrm>
            <a:off x="3408480" y="5855040"/>
            <a:ext cx="5373360" cy="60048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"/>
          <p:cNvSpPr/>
          <p:nvPr/>
        </p:nvSpPr>
        <p:spPr>
          <a:xfrm>
            <a:off x="7049520" y="4114800"/>
            <a:ext cx="323568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Subtitle 11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914760" y="2286360"/>
            <a:ext cx="4798080" cy="25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"/>
          <p:cNvSpPr/>
          <p:nvPr/>
        </p:nvSpPr>
        <p:spPr>
          <a:xfrm>
            <a:off x="7040880" y="2103120"/>
            <a:ext cx="4341600" cy="30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 flipH="1" flipV="1">
            <a:off x="3015360" y="3929760"/>
            <a:ext cx="4030560" cy="272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"/>
          <p:cNvSpPr/>
          <p:nvPr/>
        </p:nvSpPr>
        <p:spPr>
          <a:xfrm>
            <a:off x="3408480" y="5855040"/>
            <a:ext cx="537336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GPIO_Init function with the GPIO_InitStruct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structure as an argument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C9FA3CB-B6F1-487A-8B9C-53E3EB15D98B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"/>
          <p:cNvSpPr/>
          <p:nvPr/>
        </p:nvSpPr>
        <p:spPr>
          <a:xfrm>
            <a:off x="3385440" y="6035040"/>
            <a:ext cx="541908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"/>
          <p:cNvSpPr/>
          <p:nvPr/>
        </p:nvSpPr>
        <p:spPr>
          <a:xfrm>
            <a:off x="7040880" y="4389120"/>
            <a:ext cx="324432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Subtitle 1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914760" y="2286360"/>
            <a:ext cx="4798080" cy="25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7040880" y="2103120"/>
            <a:ext cx="4341600" cy="30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 flipH="1" flipV="1">
            <a:off x="2283840" y="4386960"/>
            <a:ext cx="4752720" cy="892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"/>
          <p:cNvSpPr/>
          <p:nvPr/>
        </p:nvSpPr>
        <p:spPr>
          <a:xfrm>
            <a:off x="3385440" y="6035040"/>
            <a:ext cx="541908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an infinite loop (branch to the same address)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7B2B450-5AEE-42AA-A706-5B66FFE4D734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959400" y="3200400"/>
            <a:ext cx="4570920" cy="27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"/>
          <p:cNvSpPr/>
          <p:nvPr/>
        </p:nvSpPr>
        <p:spPr>
          <a:xfrm>
            <a:off x="7588800" y="1403640"/>
            <a:ext cx="4205160" cy="10954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Subtitle 5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 flipH="1">
            <a:off x="5530320" y="1920240"/>
            <a:ext cx="1964160" cy="1415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"/>
          <p:cNvSpPr/>
          <p:nvPr/>
        </p:nvSpPr>
        <p:spPr>
          <a:xfrm>
            <a:off x="7635240" y="1357920"/>
            <a:ext cx="42501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3703320" y="5897880"/>
            <a:ext cx="4809960" cy="59256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pin is greater than 15, branch to the end (invalid pin check)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8D5FD09-9A08-472B-ABEF-6B0231DB6691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959400" y="3429000"/>
            <a:ext cx="4708080" cy="27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"/>
          <p:cNvSpPr/>
          <p:nvPr/>
        </p:nvSpPr>
        <p:spPr>
          <a:xfrm>
            <a:off x="7589520" y="2546640"/>
            <a:ext cx="4205160" cy="7754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Subtitle 13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7635240" y="1357920"/>
            <a:ext cx="42501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 flipH="1">
            <a:off x="5713560" y="2926080"/>
            <a:ext cx="1826280" cy="6390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>
            <a:off x="3703320" y="5897880"/>
            <a:ext cx="4809960" cy="59256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mode is greater than 1, branch to the end (invalid mode check)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94E717D-0C21-445A-80FA-75058E05A227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"/>
          <p:cNvSpPr/>
          <p:nvPr/>
        </p:nvSpPr>
        <p:spPr>
          <a:xfrm>
            <a:off x="959400" y="4149000"/>
            <a:ext cx="3976560" cy="27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>
            <a:off x="7588800" y="3333600"/>
            <a:ext cx="4205160" cy="2862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Subtitle 14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7635240" y="1357920"/>
            <a:ext cx="42501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 flipH="1">
            <a:off x="5210280" y="3474720"/>
            <a:ext cx="2329920" cy="821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"/>
          <p:cNvSpPr/>
          <p:nvPr/>
        </p:nvSpPr>
        <p:spPr>
          <a:xfrm>
            <a:off x="3703320" y="5897880"/>
            <a:ext cx="4809960" cy="59256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mode is not 1, branch to configure pin for input mode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D78971F-65C1-4160-81DF-5269F7E702FB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"/>
          <p:cNvSpPr/>
          <p:nvPr/>
        </p:nvSpPr>
        <p:spPr>
          <a:xfrm>
            <a:off x="2514600" y="4663440"/>
            <a:ext cx="141552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"/>
          <p:cNvSpPr/>
          <p:nvPr/>
        </p:nvSpPr>
        <p:spPr>
          <a:xfrm>
            <a:off x="7589520" y="3607920"/>
            <a:ext cx="4205160" cy="2862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Subtitle 15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7635240" y="1357920"/>
            <a:ext cx="42501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 flipH="1">
            <a:off x="3975480" y="3749040"/>
            <a:ext cx="3564360" cy="912600"/>
          </a:xfrm>
          <a:prstGeom prst="curvedConnector3">
            <a:avLst>
              <a:gd name="adj1" fmla="val 37421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"/>
          <p:cNvSpPr/>
          <p:nvPr/>
        </p:nvSpPr>
        <p:spPr>
          <a:xfrm>
            <a:off x="3703320" y="6035040"/>
            <a:ext cx="480996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prepare mask value for OSPEEDR (3)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397023E-38D9-4061-9156-D24785BE82A1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ubtitle 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whoami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1" name="TextBox 1"/>
          <p:cNvSpPr/>
          <p:nvPr/>
        </p:nvSpPr>
        <p:spPr>
          <a:xfrm>
            <a:off x="1721160" y="1710000"/>
            <a:ext cx="8746560" cy="38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Marcell Juhasz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github.com/juhaszmarcell96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linkedin.com/in/juhaszmarcell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marcell.juhasz96@gmail.com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Zühlke Engineering (Austria) GmbH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Rivergate, Handelskai 92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1200, Vienna, Austria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wien@zuehlke.com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+43 1 205 11 6800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371600" y="1234440"/>
            <a:ext cx="2148840" cy="214884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8560440" y="1234440"/>
            <a:ext cx="2148840" cy="214884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8641080" y="3977640"/>
            <a:ext cx="1920240" cy="19202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FF41050-DABA-40F6-AD72-E87709C0DDB5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"/>
          <p:cNvSpPr/>
          <p:nvPr/>
        </p:nvSpPr>
        <p:spPr>
          <a:xfrm>
            <a:off x="4434840" y="4663440"/>
            <a:ext cx="155268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"/>
          <p:cNvSpPr/>
          <p:nvPr/>
        </p:nvSpPr>
        <p:spPr>
          <a:xfrm>
            <a:off x="7588800" y="3882240"/>
            <a:ext cx="4205160" cy="2862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Subtitle 16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5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7635240" y="1357920"/>
            <a:ext cx="42501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 flipH="1">
            <a:off x="6078600" y="4023360"/>
            <a:ext cx="1461240" cy="6382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"/>
          <p:cNvSpPr/>
          <p:nvPr/>
        </p:nvSpPr>
        <p:spPr>
          <a:xfrm>
            <a:off x="3703320" y="6035040"/>
            <a:ext cx="480996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shift pin value left by 1 bit (pin * 2)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99BEC10-91C2-4AA3-A6C5-EF4EDF9782B7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"/>
          <p:cNvSpPr/>
          <p:nvPr/>
        </p:nvSpPr>
        <p:spPr>
          <a:xfrm>
            <a:off x="2514600" y="4663440"/>
            <a:ext cx="361008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"/>
          <p:cNvSpPr/>
          <p:nvPr/>
        </p:nvSpPr>
        <p:spPr>
          <a:xfrm>
            <a:off x="7588800" y="4170240"/>
            <a:ext cx="4205160" cy="262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Subtitle 17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7635240" y="1357920"/>
            <a:ext cx="42501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 flipH="1">
            <a:off x="6352920" y="4297680"/>
            <a:ext cx="1186920" cy="4554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"/>
          <p:cNvSpPr/>
          <p:nvPr/>
        </p:nvSpPr>
        <p:spPr>
          <a:xfrm>
            <a:off x="3703320" y="6035040"/>
            <a:ext cx="480996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shift mask value left by (pin * 2) positions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FF78E7C-F474-467A-A867-462539CB1350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"/>
          <p:cNvSpPr/>
          <p:nvPr/>
        </p:nvSpPr>
        <p:spPr>
          <a:xfrm>
            <a:off x="2148840" y="4434840"/>
            <a:ext cx="86688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"/>
          <p:cNvSpPr/>
          <p:nvPr/>
        </p:nvSpPr>
        <p:spPr>
          <a:xfrm>
            <a:off x="7588800" y="4458240"/>
            <a:ext cx="4205160" cy="2491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Subtitle 18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7635240" y="1357920"/>
            <a:ext cx="42501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 flipH="1" flipV="1">
            <a:off x="3198600" y="4524120"/>
            <a:ext cx="4341600" cy="89640"/>
          </a:xfrm>
          <a:prstGeom prst="curvedConnector3">
            <a:avLst>
              <a:gd name="adj1" fmla="val 24929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"/>
          <p:cNvSpPr/>
          <p:nvPr/>
        </p:nvSpPr>
        <p:spPr>
          <a:xfrm>
            <a:off x="3703320" y="6035040"/>
            <a:ext cx="480996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address of OSPEEDR into r5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9F5F7EA-3D2F-4F18-BA41-0D0D398BE6BC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"/>
          <p:cNvSpPr/>
          <p:nvPr/>
        </p:nvSpPr>
        <p:spPr>
          <a:xfrm>
            <a:off x="1417320" y="4434840"/>
            <a:ext cx="168984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"/>
          <p:cNvSpPr/>
          <p:nvPr/>
        </p:nvSpPr>
        <p:spPr>
          <a:xfrm>
            <a:off x="7588800" y="4709160"/>
            <a:ext cx="4205160" cy="2638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Subtitle 20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7635240" y="1357920"/>
            <a:ext cx="42501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 flipH="1" flipV="1">
            <a:off x="3198600" y="4524120"/>
            <a:ext cx="4341600" cy="363960"/>
          </a:xfrm>
          <a:prstGeom prst="curvedConnector3">
            <a:avLst>
              <a:gd name="adj1" fmla="val 260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"/>
          <p:cNvSpPr/>
          <p:nvPr/>
        </p:nvSpPr>
        <p:spPr>
          <a:xfrm>
            <a:off x="3703320" y="6035040"/>
            <a:ext cx="480996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load current OSPEEDR value into r1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CB555E3-0CE6-4341-BF21-AE6FC372ECDD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"/>
          <p:cNvSpPr/>
          <p:nvPr/>
        </p:nvSpPr>
        <p:spPr>
          <a:xfrm>
            <a:off x="1417320" y="4673160"/>
            <a:ext cx="493596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"/>
          <p:cNvSpPr/>
          <p:nvPr/>
        </p:nvSpPr>
        <p:spPr>
          <a:xfrm>
            <a:off x="7588800" y="4998240"/>
            <a:ext cx="4205160" cy="2577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Subtitle 2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7635240" y="1357920"/>
            <a:ext cx="42501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"/>
          <p:cNvSpPr/>
          <p:nvPr/>
        </p:nvSpPr>
        <p:spPr>
          <a:xfrm flipH="1" flipV="1">
            <a:off x="6444360" y="4798800"/>
            <a:ext cx="1095480" cy="318240"/>
          </a:xfrm>
          <a:prstGeom prst="curvedConnector3">
            <a:avLst>
              <a:gd name="adj1" fmla="val 4877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"/>
          <p:cNvSpPr/>
          <p:nvPr/>
        </p:nvSpPr>
        <p:spPr>
          <a:xfrm>
            <a:off x="3703320" y="6035040"/>
            <a:ext cx="480996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clear the two bits for the pin in OSPEEDR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EBE2457-5342-4E02-8521-89914D79EBB3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1417320" y="4901760"/>
            <a:ext cx="5576040" cy="262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Subtitle 21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7635240" y="1357920"/>
            <a:ext cx="42501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3703320" y="6035040"/>
            <a:ext cx="480996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GPIO_SPEED_FREQ_LOW is 0 -&gt; optimized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6CA65E5-D809-4A37-A3CF-D38F8DFD1F18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"/>
          <p:cNvSpPr/>
          <p:nvPr/>
        </p:nvSpPr>
        <p:spPr>
          <a:xfrm>
            <a:off x="1417320" y="5167440"/>
            <a:ext cx="173556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"/>
          <p:cNvSpPr/>
          <p:nvPr/>
        </p:nvSpPr>
        <p:spPr>
          <a:xfrm>
            <a:off x="7588800" y="5532120"/>
            <a:ext cx="4205160" cy="2689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Subtitle 19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5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7635240" y="1357920"/>
            <a:ext cx="42501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r2, [r0,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push    {r4, r5,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r2, #15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ldrb    r3, [r0,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cmp     r3,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bhi.n   80001da &lt;GPIO_Init+0x42&gt;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bne.n   80001c4 &lt;GPIO_Init+0x2c&gt;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#3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r2, r2, #1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lsls    r4, r2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r5, [pc, #44]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ldr     r1, [r5,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bics    r1, 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movs    r4, r3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DejaVu Sans"/>
              </a:rPr>
              <a:t>str     r1, [r5, #0]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 flipH="1" flipV="1">
            <a:off x="3198600" y="5301720"/>
            <a:ext cx="4341600" cy="409680"/>
          </a:xfrm>
          <a:prstGeom prst="curvedConnector3">
            <a:avLst>
              <a:gd name="adj1" fmla="val 50687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"/>
          <p:cNvSpPr/>
          <p:nvPr/>
        </p:nvSpPr>
        <p:spPr>
          <a:xfrm>
            <a:off x="3703320" y="6035040"/>
            <a:ext cx="480996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"/>
          <p:cNvSpPr/>
          <p:nvPr/>
        </p:nvSpPr>
        <p:spPr>
          <a:xfrm>
            <a:off x="3914280" y="6035040"/>
            <a:ext cx="4361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 the modified OSPEEDR value back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8696E0E-FB04-4CB7-9146-5985FECDA4A6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ubtitle 23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Building Layers of Abstractions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2606040" y="2697480"/>
            <a:ext cx="758880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Take the original C code, modify as little as possible, focusing only on the abstraction in question.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Compare the binary size, compilation time (generated code) and the runtime performance (analytically now, empirically probably only at the end).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2" name=""/>
          <p:cNvSpPr/>
          <p:nvPr/>
        </p:nvSpPr>
        <p:spPr>
          <a:xfrm>
            <a:off x="4754880" y="4709160"/>
            <a:ext cx="2834280" cy="12340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1E7000B-D7FB-4D3C-86B8-4E9A808321AC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ubtitle 39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Building Layers of Abstractions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2606040" y="2697480"/>
            <a:ext cx="758880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Take the original C code, modify as little as possible, focusing only on the abstraction in question.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Compare the binary size, compilation time (generated code) and the runtime performance (analytically now, empirically probably only at the end).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754880" y="4709160"/>
            <a:ext cx="1919880" cy="12340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6675120" y="4709160"/>
            <a:ext cx="914040" cy="123408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C++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9428F4D-BBC6-4CBC-836F-6916B24CC823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ubtitle 4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2011680" y="1308600"/>
            <a:ext cx="8492760" cy="5182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6EC66A7-302C-46D8-9DF1-E3BB6EEE1E3F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ubtitle 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Motivation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6" name="Picture 2" descr="undefined"/>
          <p:cNvPicPr/>
          <p:nvPr/>
        </p:nvPicPr>
        <p:blipFill>
          <a:blip r:embed="rId1"/>
          <a:stretch/>
        </p:blipFill>
        <p:spPr>
          <a:xfrm>
            <a:off x="8006400" y="1670040"/>
            <a:ext cx="1762560" cy="1985040"/>
          </a:xfrm>
          <a:prstGeom prst="rect">
            <a:avLst/>
          </a:prstGeom>
          <a:ln w="0">
            <a:noFill/>
          </a:ln>
        </p:spPr>
      </p:pic>
      <p:sp>
        <p:nvSpPr>
          <p:cNvPr id="97" name="TextBox 5"/>
          <p:cNvSpPr/>
          <p:nvPr/>
        </p:nvSpPr>
        <p:spPr>
          <a:xfrm>
            <a:off x="876600" y="1646640"/>
            <a:ext cx="7127280" cy="448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 is dominant in the embedded world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direct interaction with hardware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flexible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robust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efficient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Common opinions: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 is as efficient as it gets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abstraction = less efficient software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C++ comes with inherent runtime overhead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98" name="Picture 7" descr="A green check mark on a black background&#10;&#10;Description automatically generated"/>
          <p:cNvPicPr/>
          <p:nvPr/>
        </p:nvPicPr>
        <p:blipFill>
          <a:blip r:embed="rId2"/>
          <a:stretch/>
        </p:blipFill>
        <p:spPr>
          <a:xfrm>
            <a:off x="8915400" y="4800600"/>
            <a:ext cx="920880" cy="79416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8" descr="A red x on a black background&#10;&#10;Description automatically generated"/>
          <p:cNvPicPr/>
          <p:nvPr/>
        </p:nvPicPr>
        <p:blipFill>
          <a:blip r:embed="rId3"/>
          <a:stretch/>
        </p:blipFill>
        <p:spPr>
          <a:xfrm>
            <a:off x="7772400" y="4343400"/>
            <a:ext cx="924120" cy="9021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63BA553-4708-499F-AD6B-C6B040C90012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ubtitle 40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2011680" y="1308600"/>
            <a:ext cx="8492760" cy="518292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/>
          <p:nvPr/>
        </p:nvSpPr>
        <p:spPr>
          <a:xfrm>
            <a:off x="6172200" y="4800600"/>
            <a:ext cx="4663080" cy="18741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4F4937C-8FAA-430B-9BEF-F0F954C7AD03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"/>
          <p:cNvSpPr/>
          <p:nvPr/>
        </p:nvSpPr>
        <p:spPr>
          <a:xfrm>
            <a:off x="1508760" y="1875960"/>
            <a:ext cx="1051200" cy="27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Subtitle 33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777240" y="1828800"/>
            <a:ext cx="8078400" cy="21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5567760" y="4437720"/>
            <a:ext cx="4856040" cy="1734120"/>
          </a:xfrm>
          <a:prstGeom prst="rect">
            <a:avLst/>
          </a:prstGeom>
          <a:ln w="0">
            <a:noFill/>
          </a:ln>
        </p:spPr>
      </p:pic>
      <p:sp>
        <p:nvSpPr>
          <p:cNvPr id="286" name=""/>
          <p:cNvSpPr/>
          <p:nvPr/>
        </p:nvSpPr>
        <p:spPr>
          <a:xfrm>
            <a:off x="7452360" y="4480560"/>
            <a:ext cx="1096920" cy="2739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423E48-BFD2-4F40-B3D2-D1EF3BA13D6F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"/>
          <p:cNvSpPr/>
          <p:nvPr/>
        </p:nvSpPr>
        <p:spPr>
          <a:xfrm>
            <a:off x="1281600" y="2342880"/>
            <a:ext cx="3381480" cy="27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Subtitle 41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9" name=""/>
          <p:cNvSpPr/>
          <p:nvPr/>
        </p:nvSpPr>
        <p:spPr>
          <a:xfrm>
            <a:off x="777240" y="1828800"/>
            <a:ext cx="8078400" cy="21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1"/>
          <a:stretch/>
        </p:blipFill>
        <p:spPr>
          <a:xfrm>
            <a:off x="5567760" y="4437720"/>
            <a:ext cx="4856040" cy="1734120"/>
          </a:xfrm>
          <a:prstGeom prst="rect">
            <a:avLst/>
          </a:prstGeom>
          <a:ln w="0">
            <a:noFill/>
          </a:ln>
        </p:spPr>
      </p:pic>
      <p:sp>
        <p:nvSpPr>
          <p:cNvPr id="291" name=""/>
          <p:cNvSpPr/>
          <p:nvPr/>
        </p:nvSpPr>
        <p:spPr>
          <a:xfrm>
            <a:off x="5567760" y="4754880"/>
            <a:ext cx="2341440" cy="2282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EEC96F9-3A7A-4921-8120-3DA9FB27B9D1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"/>
          <p:cNvSpPr/>
          <p:nvPr/>
        </p:nvSpPr>
        <p:spPr>
          <a:xfrm>
            <a:off x="1281600" y="2834640"/>
            <a:ext cx="6490440" cy="27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Subtitle 4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4" name=""/>
          <p:cNvSpPr/>
          <p:nvPr/>
        </p:nvSpPr>
        <p:spPr>
          <a:xfrm>
            <a:off x="777240" y="1828800"/>
            <a:ext cx="8078400" cy="21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5567400" y="4437720"/>
            <a:ext cx="4856040" cy="1734120"/>
          </a:xfrm>
          <a:prstGeom prst="rect">
            <a:avLst/>
          </a:prstGeom>
          <a:ln w="0">
            <a:noFill/>
          </a:ln>
        </p:spPr>
      </p:pic>
      <p:sp>
        <p:nvSpPr>
          <p:cNvPr id="296" name=""/>
          <p:cNvSpPr/>
          <p:nvPr/>
        </p:nvSpPr>
        <p:spPr>
          <a:xfrm>
            <a:off x="5567400" y="5029200"/>
            <a:ext cx="3027600" cy="182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0842486-531C-4186-B186-2230EB3D9E29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"/>
          <p:cNvSpPr/>
          <p:nvPr/>
        </p:nvSpPr>
        <p:spPr>
          <a:xfrm>
            <a:off x="1280160" y="3108960"/>
            <a:ext cx="7497720" cy="731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Subtitle 43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777240" y="1828800"/>
            <a:ext cx="8078400" cy="21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5567040" y="4437720"/>
            <a:ext cx="4856040" cy="1734120"/>
          </a:xfrm>
          <a:prstGeom prst="rect">
            <a:avLst/>
          </a:prstGeom>
          <a:ln w="0">
            <a:noFill/>
          </a:ln>
        </p:spPr>
      </p:pic>
      <p:sp>
        <p:nvSpPr>
          <p:cNvPr id="301" name=""/>
          <p:cNvSpPr/>
          <p:nvPr/>
        </p:nvSpPr>
        <p:spPr>
          <a:xfrm>
            <a:off x="5567040" y="5212080"/>
            <a:ext cx="2707920" cy="1825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886926C-D85A-4E67-AFD6-30B7952AD0F6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"/>
          <p:cNvSpPr/>
          <p:nvPr/>
        </p:nvSpPr>
        <p:spPr>
          <a:xfrm>
            <a:off x="457200" y="5705280"/>
            <a:ext cx="1691280" cy="228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"/>
          <p:cNvSpPr/>
          <p:nvPr/>
        </p:nvSpPr>
        <p:spPr>
          <a:xfrm>
            <a:off x="457200" y="5496120"/>
            <a:ext cx="868320" cy="228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"/>
          <p:cNvSpPr/>
          <p:nvPr/>
        </p:nvSpPr>
        <p:spPr>
          <a:xfrm>
            <a:off x="457200" y="5303520"/>
            <a:ext cx="1051200" cy="228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"/>
          <p:cNvSpPr/>
          <p:nvPr/>
        </p:nvSpPr>
        <p:spPr>
          <a:xfrm>
            <a:off x="457200" y="5074920"/>
            <a:ext cx="1737000" cy="228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Subtitle 48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777240" y="1828800"/>
            <a:ext cx="8078400" cy="21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m_address;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address)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m_address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(m_address))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5567040" y="4437720"/>
            <a:ext cx="4856040" cy="1734120"/>
          </a:xfrm>
          <a:prstGeom prst="rect">
            <a:avLst/>
          </a:prstGeom>
          <a:ln w="0">
            <a:noFill/>
          </a:ln>
        </p:spPr>
      </p:pic>
      <p:sp>
        <p:nvSpPr>
          <p:cNvPr id="309" name=""/>
          <p:cNvSpPr/>
          <p:nvPr/>
        </p:nvSpPr>
        <p:spPr>
          <a:xfrm>
            <a:off x="1051560" y="489204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"/>
          <p:cNvSpPr/>
          <p:nvPr/>
        </p:nvSpPr>
        <p:spPr>
          <a:xfrm>
            <a:off x="411480" y="5074920"/>
            <a:ext cx="5074920" cy="90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&amp;=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~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OSPEEDR_MASK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|=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77C2228-2F65-4F5A-9179-A65BA8D48685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ubtitle 44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2011680" y="1308600"/>
            <a:ext cx="8492760" cy="5182920"/>
          </a:xfrm>
          <a:prstGeom prst="rect">
            <a:avLst/>
          </a:prstGeom>
          <a:ln w="0">
            <a:noFill/>
          </a:ln>
        </p:spPr>
      </p:pic>
      <p:sp>
        <p:nvSpPr>
          <p:cNvPr id="313" name=""/>
          <p:cNvSpPr/>
          <p:nvPr/>
        </p:nvSpPr>
        <p:spPr>
          <a:xfrm>
            <a:off x="2148840" y="1188720"/>
            <a:ext cx="5257440" cy="11883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B226AB5-4BA6-4B1B-A5CD-DB57C627F845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"/>
          <p:cNvSpPr/>
          <p:nvPr/>
        </p:nvSpPr>
        <p:spPr>
          <a:xfrm>
            <a:off x="1508760" y="1875960"/>
            <a:ext cx="1508400" cy="27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Subtitle 35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777240" y="1828800"/>
            <a:ext cx="8968320" cy="29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2697480" y="5257800"/>
            <a:ext cx="6069600" cy="1189800"/>
          </a:xfrm>
          <a:prstGeom prst="rect">
            <a:avLst/>
          </a:prstGeom>
          <a:ln w="0">
            <a:noFill/>
          </a:ln>
        </p:spPr>
      </p:pic>
      <p:sp>
        <p:nvSpPr>
          <p:cNvPr id="318" name=""/>
          <p:cNvSpPr/>
          <p:nvPr/>
        </p:nvSpPr>
        <p:spPr>
          <a:xfrm>
            <a:off x="4881240" y="5303520"/>
            <a:ext cx="1702080" cy="2282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EA4107F-4781-4D31-AF7E-5183174F1AFD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"/>
          <p:cNvSpPr/>
          <p:nvPr/>
        </p:nvSpPr>
        <p:spPr>
          <a:xfrm>
            <a:off x="1280160" y="2377440"/>
            <a:ext cx="4754520" cy="27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Subtitle 45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777240" y="1828800"/>
            <a:ext cx="8968320" cy="29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2697840" y="5257800"/>
            <a:ext cx="6069600" cy="1189800"/>
          </a:xfrm>
          <a:prstGeom prst="rect">
            <a:avLst/>
          </a:prstGeom>
          <a:ln w="0">
            <a:noFill/>
          </a:ln>
        </p:spPr>
      </p:pic>
      <p:sp>
        <p:nvSpPr>
          <p:cNvPr id="323" name=""/>
          <p:cNvSpPr/>
          <p:nvPr/>
        </p:nvSpPr>
        <p:spPr>
          <a:xfrm>
            <a:off x="2697840" y="5577840"/>
            <a:ext cx="4525560" cy="22824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4FB2A7B-731F-4013-A7E6-2178622E8339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"/>
          <p:cNvSpPr/>
          <p:nvPr/>
        </p:nvSpPr>
        <p:spPr>
          <a:xfrm>
            <a:off x="1280160" y="2606040"/>
            <a:ext cx="8412120" cy="14626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Subtitle 46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777240" y="1828800"/>
            <a:ext cx="8968320" cy="29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1"/>
          <a:stretch/>
        </p:blipFill>
        <p:spPr>
          <a:xfrm>
            <a:off x="2697840" y="5257800"/>
            <a:ext cx="6069600" cy="1189800"/>
          </a:xfrm>
          <a:prstGeom prst="rect">
            <a:avLst/>
          </a:prstGeom>
          <a:ln w="0">
            <a:noFill/>
          </a:ln>
        </p:spPr>
      </p:pic>
      <p:sp>
        <p:nvSpPr>
          <p:cNvPr id="328" name=""/>
          <p:cNvSpPr/>
          <p:nvPr/>
        </p:nvSpPr>
        <p:spPr>
          <a:xfrm>
            <a:off x="2697840" y="5806440"/>
            <a:ext cx="6034320" cy="4111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C5E8030-624F-4158-872D-15A1BC3A582C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ubtitle 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Overview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861840" y="1547640"/>
            <a:ext cx="1421640" cy="1421640"/>
          </a:xfrm>
          <a:prstGeom prst="rect">
            <a:avLst/>
          </a:prstGeom>
          <a:ln w="0">
            <a:noFill/>
          </a:ln>
        </p:spPr>
      </p:pic>
      <p:sp>
        <p:nvSpPr>
          <p:cNvPr id="102" name=""/>
          <p:cNvSpPr/>
          <p:nvPr/>
        </p:nvSpPr>
        <p:spPr>
          <a:xfrm>
            <a:off x="2286000" y="2057400"/>
            <a:ext cx="5026680" cy="42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ardware </a:t>
            </a: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bstraction </a:t>
            </a: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ayer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1600200" y="3429000"/>
            <a:ext cx="2740680" cy="16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Encapsulation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Inheritance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Polymorphism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5257800" y="3914640"/>
            <a:ext cx="473760" cy="65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6629400" y="3200400"/>
            <a:ext cx="5026680" cy="23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Template Metaprogramming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Constant Expressions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Immediate Functions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Parameter Pack and Fold Expressions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Constexpr If Statements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ACA1D24-73EB-481E-A61F-B3F699D3AF6C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"/>
          <p:cNvSpPr/>
          <p:nvPr/>
        </p:nvSpPr>
        <p:spPr>
          <a:xfrm>
            <a:off x="1280160" y="4297680"/>
            <a:ext cx="7954920" cy="7768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Subtitle 47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1" name=""/>
          <p:cNvSpPr/>
          <p:nvPr/>
        </p:nvSpPr>
        <p:spPr>
          <a:xfrm>
            <a:off x="777240" y="1828800"/>
            <a:ext cx="8968320" cy="29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2697840" y="5257800"/>
            <a:ext cx="6069600" cy="1189800"/>
          </a:xfrm>
          <a:prstGeom prst="rect">
            <a:avLst/>
          </a:prstGeom>
          <a:ln w="0">
            <a:noFill/>
          </a:ln>
        </p:spPr>
      </p:pic>
      <p:sp>
        <p:nvSpPr>
          <p:cNvPr id="333" name=""/>
          <p:cNvSpPr/>
          <p:nvPr/>
        </p:nvSpPr>
        <p:spPr>
          <a:xfrm>
            <a:off x="2697840" y="6217920"/>
            <a:ext cx="4617000" cy="22968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140AB8D-E5BD-48A9-8D20-12AED550E45C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ubtitle 49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777240" y="1828800"/>
            <a:ext cx="8968320" cy="29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2697840" y="5257800"/>
            <a:ext cx="6069600" cy="1189800"/>
          </a:xfrm>
          <a:prstGeom prst="rect">
            <a:avLst/>
          </a:prstGeom>
          <a:ln w="0">
            <a:noFill/>
          </a:ln>
        </p:spPr>
      </p:pic>
      <p:sp>
        <p:nvSpPr>
          <p:cNvPr id="337" name=""/>
          <p:cNvSpPr/>
          <p:nvPr/>
        </p:nvSpPr>
        <p:spPr>
          <a:xfrm>
            <a:off x="7818120" y="1838520"/>
            <a:ext cx="3840120" cy="228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"/>
          <p:cNvSpPr/>
          <p:nvPr/>
        </p:nvSpPr>
        <p:spPr>
          <a:xfrm>
            <a:off x="7954920" y="1646640"/>
            <a:ext cx="3886200" cy="2282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"/>
          <p:cNvSpPr/>
          <p:nvPr/>
        </p:nvSpPr>
        <p:spPr>
          <a:xfrm>
            <a:off x="7497720" y="123444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"/>
          <p:cNvSpPr/>
          <p:nvPr/>
        </p:nvSpPr>
        <p:spPr>
          <a:xfrm>
            <a:off x="6857640" y="1417320"/>
            <a:ext cx="5074920" cy="90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&amp;=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~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OSPEEDR_MASK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|=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2u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OSPEEDR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temp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05C9ECB-E121-45E4-AB83-5C4D8EB2BAC4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"/>
          <p:cNvSpPr/>
          <p:nvPr/>
        </p:nvSpPr>
        <p:spPr>
          <a:xfrm>
            <a:off x="7132320" y="4251960"/>
            <a:ext cx="3794400" cy="5025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"/>
          <p:cNvSpPr/>
          <p:nvPr/>
        </p:nvSpPr>
        <p:spPr>
          <a:xfrm>
            <a:off x="7498080" y="3474720"/>
            <a:ext cx="3885840" cy="5025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"/>
          <p:cNvSpPr/>
          <p:nvPr/>
        </p:nvSpPr>
        <p:spPr>
          <a:xfrm>
            <a:off x="7498080" y="2971800"/>
            <a:ext cx="4160160" cy="5025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"/>
          <p:cNvSpPr/>
          <p:nvPr/>
        </p:nvSpPr>
        <p:spPr>
          <a:xfrm>
            <a:off x="731520" y="4572000"/>
            <a:ext cx="5440320" cy="731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"/>
          <p:cNvSpPr/>
          <p:nvPr/>
        </p:nvSpPr>
        <p:spPr>
          <a:xfrm>
            <a:off x="1097280" y="3474720"/>
            <a:ext cx="5028840" cy="91404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"/>
          <p:cNvSpPr/>
          <p:nvPr/>
        </p:nvSpPr>
        <p:spPr>
          <a:xfrm>
            <a:off x="1097280" y="2606040"/>
            <a:ext cx="4388760" cy="7311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Subtitle 3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6675120" y="2194560"/>
            <a:ext cx="5211720" cy="31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GPIO_Init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GPIO_InitStruct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DejaVu Sans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70c1"/>
                </a:solidFill>
                <a:latin typeface="Consolas"/>
                <a:ea typeface="DejaVu Sans"/>
              </a:rPr>
              <a:t>GPIO_MODE_OUTPUT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COutputSpeedRegister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{};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set_speed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speed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COutputTypeRegister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{};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set_type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 {};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>
            <a:off x="281520" y="2003040"/>
            <a:ext cx="5936040" cy="37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00ff"/>
                </a:solidFill>
                <a:latin typeface="Consolas"/>
              </a:rPr>
              <a:t>void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400" spc="-1" strike="noStrike">
                <a:solidFill>
                  <a:srgbClr val="795e26"/>
                </a:solidFill>
                <a:latin typeface="Consolas"/>
              </a:rPr>
              <a:t>GPIO_Init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400" spc="-1" strike="noStrike">
                <a:solidFill>
                  <a:srgbClr val="267f99"/>
                </a:solidFill>
                <a:latin typeface="Consolas"/>
              </a:rPr>
              <a:t>GPIO_InitStruct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af00db"/>
                </a:solidFill>
                <a:latin typeface="Consolas"/>
                <a:ea typeface="Noto Sans CJK SC"/>
              </a:rPr>
              <a:t>if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70c1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~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OSPEEDR_MASK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|=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speed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OSPEEDR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~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OTYPER_MASK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|=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(((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GPIO_OUTPUT_TYPE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&gt;&gt;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4u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    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   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OTYPER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~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MODER_MASK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|=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&amp;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GPIO_MODE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&lt;&lt;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(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*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  <a:ea typeface="Noto Sans CJK SC"/>
              </a:rPr>
              <a:t>2u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));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00ff"/>
                </a:solidFill>
                <a:latin typeface="Consolas"/>
                <a:ea typeface="Noto Sans CJK SC"/>
              </a:rPr>
              <a:t>MODER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  <a:ea typeface="Noto Sans CJK SC"/>
              </a:rPr>
              <a:t>=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 </a:t>
            </a:r>
            <a:r>
              <a:rPr b="0" lang="en-US" sz="1400" spc="-1" strike="noStrike">
                <a:solidFill>
                  <a:srgbClr val="001080"/>
                </a:solidFill>
                <a:latin typeface="Consolas"/>
                <a:ea typeface="Noto Sans CJK SC"/>
              </a:rPr>
              <a:t>temp</a:t>
            </a: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    </a:t>
            </a:r>
            <a:r>
              <a:rPr b="0" lang="en-US" sz="14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1426"/>
              </a:lnSpc>
              <a:buNone/>
            </a:pPr>
            <a:r>
              <a:rPr b="0" lang="en-US" sz="14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5577480" y="2971800"/>
            <a:ext cx="1874520" cy="2739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"/>
          <p:cNvSpPr/>
          <p:nvPr/>
        </p:nvSpPr>
        <p:spPr>
          <a:xfrm flipV="1">
            <a:off x="6172200" y="3702600"/>
            <a:ext cx="1279800" cy="2739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"/>
          <p:cNvSpPr/>
          <p:nvPr/>
        </p:nvSpPr>
        <p:spPr>
          <a:xfrm flipV="1">
            <a:off x="6217920" y="4525920"/>
            <a:ext cx="868320" cy="4111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603BBCC-7D04-45AA-A644-61B2712CFAB4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ubtitle 50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(basic)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7156440" y="64008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355" name=""/>
          <p:cNvSpPr/>
          <p:nvPr/>
        </p:nvSpPr>
        <p:spPr>
          <a:xfrm>
            <a:off x="4023360" y="3135960"/>
            <a:ext cx="41047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Compiles to the same binary.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6" name=""/>
          <p:cNvSpPr/>
          <p:nvPr/>
        </p:nvSpPr>
        <p:spPr>
          <a:xfrm>
            <a:off x="4740120" y="4709160"/>
            <a:ext cx="28033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TODO : compilation time?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7B1C12-5757-446F-B5DF-CD18427E5717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"/>
          <p:cNvSpPr/>
          <p:nvPr/>
        </p:nvSpPr>
        <p:spPr>
          <a:xfrm>
            <a:off x="1691640" y="3794760"/>
            <a:ext cx="6309000" cy="5482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"/>
          <p:cNvSpPr/>
          <p:nvPr/>
        </p:nvSpPr>
        <p:spPr>
          <a:xfrm>
            <a:off x="1234440" y="4617720"/>
            <a:ext cx="5303160" cy="2739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Subtitle 31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748800" y="1783080"/>
            <a:ext cx="7299720" cy="316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!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IS_GPIO_PIN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 {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!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IS_GPIO_MODE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 {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if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GPIO_MODE_OUTPUT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COutputSpeedRegister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Noto Sans CJK SC"/>
              </a:rPr>
              <a:t>set_speed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COutputTypeRegister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Noto Sans CJK SC"/>
              </a:rPr>
              <a:t>set_type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type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Noto Sans CJK SC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E115299-29A4-48CD-9E1F-BA335ECF9C65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"/>
          <p:cNvSpPr/>
          <p:nvPr/>
        </p:nvSpPr>
        <p:spPr>
          <a:xfrm>
            <a:off x="1676160" y="4297680"/>
            <a:ext cx="685440" cy="18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"/>
          <p:cNvSpPr/>
          <p:nvPr/>
        </p:nvSpPr>
        <p:spPr>
          <a:xfrm>
            <a:off x="1676160" y="3337560"/>
            <a:ext cx="685440" cy="18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"/>
          <p:cNvSpPr/>
          <p:nvPr/>
        </p:nvSpPr>
        <p:spPr>
          <a:xfrm>
            <a:off x="1676160" y="2606040"/>
            <a:ext cx="685440" cy="1825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"/>
          <p:cNvSpPr/>
          <p:nvPr/>
        </p:nvSpPr>
        <p:spPr>
          <a:xfrm>
            <a:off x="1676160" y="2331720"/>
            <a:ext cx="6263280" cy="2739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Subtitle 36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6" name=""/>
          <p:cNvSpPr/>
          <p:nvPr/>
        </p:nvSpPr>
        <p:spPr>
          <a:xfrm>
            <a:off x="1144800" y="1783080"/>
            <a:ext cx="9747000" cy="356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MODER_MASK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m_register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C1A7E5D-3BE8-4717-A8D7-A65E997FACB7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ubtitle 51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1"/>
          <a:stretch/>
        </p:blipFill>
        <p:spPr>
          <a:xfrm>
            <a:off x="7156440" y="64008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369" name=""/>
          <p:cNvSpPr/>
          <p:nvPr/>
        </p:nvSpPr>
        <p:spPr>
          <a:xfrm>
            <a:off x="8155440" y="3722760"/>
            <a:ext cx="30456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Binary size increase… why?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2"/>
          <a:stretch/>
        </p:blipFill>
        <p:spPr>
          <a:xfrm>
            <a:off x="1097280" y="1691640"/>
            <a:ext cx="6217560" cy="46630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9EBFA2-FBB1-446E-A672-C53D8C826D2F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"/>
          <p:cNvSpPr/>
          <p:nvPr/>
        </p:nvSpPr>
        <p:spPr>
          <a:xfrm>
            <a:off x="1392480" y="2514600"/>
            <a:ext cx="1691280" cy="2926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Subtitle 37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1325880" y="2514600"/>
            <a:ext cx="523260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_GLOBAL__sub_I__Z9GPIO_InitP15GPIO_InitStruct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2423160" y="2853000"/>
            <a:ext cx="1142640" cy="12157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"/>
          <p:cNvSpPr/>
          <p:nvPr/>
        </p:nvSpPr>
        <p:spPr>
          <a:xfrm>
            <a:off x="3794760" y="3977640"/>
            <a:ext cx="7131960" cy="21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Objects with static storage duration need to be initialized before the main function starts executing.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This function initializes the static CRegister objects and loads the values used in the static member functions of the register classes.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Does not affect runtime performance, as it executes before the main function, but it increases binary size.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8315DF9-AC79-4B24-819F-02352BF59817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"/>
          <p:cNvSpPr/>
          <p:nvPr/>
        </p:nvSpPr>
        <p:spPr>
          <a:xfrm>
            <a:off x="2331720" y="2377440"/>
            <a:ext cx="3611520" cy="27396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"/>
          <p:cNvSpPr/>
          <p:nvPr/>
        </p:nvSpPr>
        <p:spPr>
          <a:xfrm>
            <a:off x="2247840" y="2331720"/>
            <a:ext cx="7855920" cy="21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address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public: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reinterpret_cast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volatile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(address))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val;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8" name="Subtitle 34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 &amp; template)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C6DAF04-6087-4698-B30B-A9A6B897D8D2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"/>
          <p:cNvSpPr/>
          <p:nvPr/>
        </p:nvSpPr>
        <p:spPr>
          <a:xfrm>
            <a:off x="5477040" y="4527000"/>
            <a:ext cx="4205160" cy="3193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"/>
          <p:cNvSpPr/>
          <p:nvPr/>
        </p:nvSpPr>
        <p:spPr>
          <a:xfrm>
            <a:off x="5486400" y="2789640"/>
            <a:ext cx="4205160" cy="3193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"/>
          <p:cNvSpPr/>
          <p:nvPr/>
        </p:nvSpPr>
        <p:spPr>
          <a:xfrm>
            <a:off x="2788920" y="4017240"/>
            <a:ext cx="6966000" cy="11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CRegister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m_register {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2" name="Subtitle 38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(static &amp; template)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2788920" y="2279880"/>
            <a:ext cx="6854760" cy="11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CModeRegister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private: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CRegister m_register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0x48000000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DejaVu Sans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4" name=""/>
          <p:cNvSpPr/>
          <p:nvPr/>
        </p:nvSpPr>
        <p:spPr>
          <a:xfrm flipH="1">
            <a:off x="7862760" y="3194280"/>
            <a:ext cx="360" cy="118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D06650D-F935-4036-A4D9-C07A79B5EB32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"/>
          <p:cNvSpPr/>
          <p:nvPr/>
        </p:nvSpPr>
        <p:spPr>
          <a:xfrm flipH="1">
            <a:off x="3197880" y="3739320"/>
            <a:ext cx="814680" cy="16272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"/>
          <p:cNvSpPr/>
          <p:nvPr/>
        </p:nvSpPr>
        <p:spPr>
          <a:xfrm>
            <a:off x="2742480" y="3738960"/>
            <a:ext cx="2548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Subtitle 2"/>
          <p:cNvSpPr/>
          <p:nvPr/>
        </p:nvSpPr>
        <p:spPr>
          <a:xfrm>
            <a:off x="914400" y="3429360"/>
            <a:ext cx="1826280" cy="6177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source code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9" name="Subtitle 2"/>
          <p:cNvSpPr/>
          <p:nvPr/>
        </p:nvSpPr>
        <p:spPr>
          <a:xfrm>
            <a:off x="2077560" y="77688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Methodology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 flipV="1">
            <a:off x="6671880" y="1970640"/>
            <a:ext cx="1751040" cy="17636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"/>
          <p:cNvSpPr/>
          <p:nvPr/>
        </p:nvSpPr>
        <p:spPr>
          <a:xfrm>
            <a:off x="6671880" y="3739320"/>
            <a:ext cx="1751040" cy="11556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"/>
          <p:cNvSpPr/>
          <p:nvPr/>
        </p:nvSpPr>
        <p:spPr>
          <a:xfrm>
            <a:off x="3074400" y="3311280"/>
            <a:ext cx="199980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cross-compilation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2745720" y="2377440"/>
            <a:ext cx="2740680" cy="86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arm-none-eabi 10.3.1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STM32F030CC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6489720" y="2514600"/>
            <a:ext cx="10990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objdump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6671880" y="4454280"/>
            <a:ext cx="96264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st-flash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2286720" y="5368680"/>
            <a:ext cx="205596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compilation time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8458200" y="3082680"/>
            <a:ext cx="35197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runtime performance (analytical)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8458200" y="6054480"/>
            <a:ext cx="35197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runtime performance (empirical)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5130360" y="5368680"/>
            <a:ext cx="136116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binary size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"/>
          <p:cNvSpPr/>
          <p:nvPr/>
        </p:nvSpPr>
        <p:spPr>
          <a:xfrm flipH="1">
            <a:off x="5762520" y="4049640"/>
            <a:ext cx="214200" cy="13168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"/>
          <p:cNvSpPr/>
          <p:nvPr/>
        </p:nvSpPr>
        <p:spPr>
          <a:xfrm>
            <a:off x="9470160" y="2575800"/>
            <a:ext cx="711360" cy="5047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"/>
          <p:cNvSpPr/>
          <p:nvPr/>
        </p:nvSpPr>
        <p:spPr>
          <a:xfrm>
            <a:off x="9470160" y="5486400"/>
            <a:ext cx="692280" cy="5659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Subtitle 2"/>
          <p:cNvSpPr/>
          <p:nvPr/>
        </p:nvSpPr>
        <p:spPr>
          <a:xfrm>
            <a:off x="5292000" y="3429360"/>
            <a:ext cx="1377360" cy="6177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binary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4" name="Subtitle 2"/>
          <p:cNvSpPr/>
          <p:nvPr/>
        </p:nvSpPr>
        <p:spPr>
          <a:xfrm>
            <a:off x="8425080" y="1371600"/>
            <a:ext cx="2088000" cy="12016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analysis of disassembled binary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5" name="Subtitle 2"/>
          <p:cNvSpPr/>
          <p:nvPr/>
        </p:nvSpPr>
        <p:spPr>
          <a:xfrm>
            <a:off x="8425080" y="4308120"/>
            <a:ext cx="2088000" cy="11757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measurement of runtime performance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A439C2D-A65A-4A19-A7B8-5E766D2814CD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ubtitle 5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(static</a:t>
            </a: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 &amp; template</a:t>
            </a:r>
            <a:r>
              <a:rPr b="0" lang="en-US" sz="1800" spc="-1" strike="noStrike">
                <a:solidFill>
                  <a:srgbClr val="000000"/>
                </a:solidFill>
                <a:latin typeface="Apto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6" name="" descr=""/>
          <p:cNvPicPr/>
          <p:nvPr/>
        </p:nvPicPr>
        <p:blipFill>
          <a:blip r:embed="rId1"/>
          <a:stretch/>
        </p:blipFill>
        <p:spPr>
          <a:xfrm>
            <a:off x="7156440" y="64008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387" name=""/>
          <p:cNvSpPr/>
          <p:nvPr/>
        </p:nvSpPr>
        <p:spPr>
          <a:xfrm>
            <a:off x="7725960" y="2468880"/>
            <a:ext cx="35665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Binary size is back to the original.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2"/>
          <a:stretch/>
        </p:blipFill>
        <p:spPr>
          <a:xfrm>
            <a:off x="1051560" y="1737360"/>
            <a:ext cx="6262920" cy="4696920"/>
          </a:xfrm>
          <a:prstGeom prst="rect">
            <a:avLst/>
          </a:prstGeom>
          <a:ln w="0">
            <a:noFill/>
          </a:ln>
        </p:spPr>
      </p:pic>
      <p:sp>
        <p:nvSpPr>
          <p:cNvPr id="389" name=""/>
          <p:cNvSpPr/>
          <p:nvPr/>
        </p:nvSpPr>
        <p:spPr>
          <a:xfrm>
            <a:off x="7452360" y="3429000"/>
            <a:ext cx="4556520" cy="159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Each CRegister instance is fully defined at compile time.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No global state that needs to be explicitly initialized before main.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Compiler can better optimize the code at compile time.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2B1217F-AFE2-4780-8CD6-E64792779BB4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"/>
          <p:cNvSpPr/>
          <p:nvPr/>
        </p:nvSpPr>
        <p:spPr>
          <a:xfrm>
            <a:off x="1098360" y="2121120"/>
            <a:ext cx="6445440" cy="2563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Subtitle 3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Inheritance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2" name=""/>
          <p:cNvSpPr txBox="1"/>
          <p:nvPr/>
        </p:nvSpPr>
        <p:spPr>
          <a:xfrm>
            <a:off x="1046520" y="2121120"/>
            <a:ext cx="10749240" cy="272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COutputSpeedRegister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: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public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0x48000008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 {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private:</a:t>
            </a:r>
            <a:endParaRPr b="0" lang="en-US" sz="1600" spc="-1" strike="noStrike">
              <a:solidFill>
                <a:srgbClr val="0000ff"/>
              </a:solidFill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GPIO_Output_Speeds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 {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);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 {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OSPEEDR_MASK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);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public:</a:t>
            </a:r>
            <a:endParaRPr b="0" lang="en-US" sz="1600" spc="-1" strike="noStrike">
              <a:solidFill>
                <a:srgbClr val="0000ff"/>
              </a:solidFill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static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inline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set_speed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GPIO_Output_Speeds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 {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calculate_value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,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speed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),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calculate_bitmask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));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};</a:t>
            </a:r>
            <a:endParaRPr b="0" lang="en-US" sz="1600" spc="-1" strike="noStrike">
              <a:solidFill>
                <a:srgbClr val="3b3b3b"/>
              </a:solidFill>
              <a:latin typeface="Droid Sans Mono;monospace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5202C78-5DFC-4A86-A3D9-46E5A0D462B6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ubtitle 53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Inheritance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94" name="" descr=""/>
          <p:cNvPicPr/>
          <p:nvPr/>
        </p:nvPicPr>
        <p:blipFill>
          <a:blip r:embed="rId1"/>
          <a:stretch/>
        </p:blipFill>
        <p:spPr>
          <a:xfrm>
            <a:off x="6949440" y="64008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395" name=""/>
          <p:cNvSpPr/>
          <p:nvPr/>
        </p:nvSpPr>
        <p:spPr>
          <a:xfrm>
            <a:off x="4023360" y="3135960"/>
            <a:ext cx="41047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Compiles to the same binary.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F1627A9-6C9D-4935-AA3D-2842C9377AF6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"/>
          <p:cNvSpPr/>
          <p:nvPr/>
        </p:nvSpPr>
        <p:spPr>
          <a:xfrm>
            <a:off x="3337560" y="1554480"/>
            <a:ext cx="5556600" cy="201168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Subtitle 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3773160" y="1890360"/>
            <a:ext cx="1712880" cy="1341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9" name=""/>
          <p:cNvSpPr/>
          <p:nvPr/>
        </p:nvSpPr>
        <p:spPr>
          <a:xfrm>
            <a:off x="6748560" y="1890360"/>
            <a:ext cx="1724400" cy="1350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5590800" y="2364840"/>
            <a:ext cx="1044720" cy="38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99CEB1-FA89-45C5-92ED-F93CD14F0FBC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ubtitle 55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2743200" y="5257800"/>
            <a:ext cx="2560320" cy="7315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2743200" y="4526280"/>
            <a:ext cx="2560320" cy="73152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7909560" y="411480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7909560" y="484632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6" name=""/>
          <p:cNvSpPr/>
          <p:nvPr/>
        </p:nvSpPr>
        <p:spPr>
          <a:xfrm>
            <a:off x="7909560" y="557784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 flipV="1">
            <a:off x="5349240" y="4343400"/>
            <a:ext cx="2514600" cy="5673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"/>
          <p:cNvSpPr/>
          <p:nvPr/>
        </p:nvSpPr>
        <p:spPr>
          <a:xfrm>
            <a:off x="5349240" y="4910400"/>
            <a:ext cx="2514600" cy="3016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"/>
          <p:cNvSpPr/>
          <p:nvPr/>
        </p:nvSpPr>
        <p:spPr>
          <a:xfrm>
            <a:off x="5349240" y="4910040"/>
            <a:ext cx="2514600" cy="9874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"/>
          <p:cNvSpPr/>
          <p:nvPr/>
        </p:nvSpPr>
        <p:spPr>
          <a:xfrm rot="16200000">
            <a:off x="2880360" y="5074920"/>
            <a:ext cx="54864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"/>
          <p:cNvSpPr/>
          <p:nvPr/>
        </p:nvSpPr>
        <p:spPr>
          <a:xfrm>
            <a:off x="3337560" y="1554480"/>
            <a:ext cx="5556600" cy="201168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"/>
          <p:cNvSpPr/>
          <p:nvPr/>
        </p:nvSpPr>
        <p:spPr>
          <a:xfrm>
            <a:off x="3773160" y="1890360"/>
            <a:ext cx="1712880" cy="1341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3" name=""/>
          <p:cNvSpPr/>
          <p:nvPr/>
        </p:nvSpPr>
        <p:spPr>
          <a:xfrm>
            <a:off x="6748560" y="1890360"/>
            <a:ext cx="1724400" cy="1350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5590800" y="2364840"/>
            <a:ext cx="1044720" cy="38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5CE4D6F-373C-4051-97A1-9C443DD91023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"/>
          <p:cNvSpPr/>
          <p:nvPr/>
        </p:nvSpPr>
        <p:spPr>
          <a:xfrm>
            <a:off x="4480560" y="4846320"/>
            <a:ext cx="822960" cy="59436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"/>
          <p:cNvSpPr/>
          <p:nvPr/>
        </p:nvSpPr>
        <p:spPr>
          <a:xfrm>
            <a:off x="2743200" y="4846320"/>
            <a:ext cx="822960" cy="59436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Subtitle 57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2743200" y="5473800"/>
            <a:ext cx="2560320" cy="7315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9" name=""/>
          <p:cNvSpPr/>
          <p:nvPr/>
        </p:nvSpPr>
        <p:spPr>
          <a:xfrm>
            <a:off x="2743200" y="4094280"/>
            <a:ext cx="2560320" cy="73152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0" name=""/>
          <p:cNvSpPr/>
          <p:nvPr/>
        </p:nvSpPr>
        <p:spPr>
          <a:xfrm>
            <a:off x="7909560" y="411480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7909560" y="484632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2" name=""/>
          <p:cNvSpPr/>
          <p:nvPr/>
        </p:nvSpPr>
        <p:spPr>
          <a:xfrm>
            <a:off x="7909560" y="557784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 flipV="1">
            <a:off x="5349240" y="4343040"/>
            <a:ext cx="2514600" cy="7772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"/>
          <p:cNvSpPr/>
          <p:nvPr/>
        </p:nvSpPr>
        <p:spPr>
          <a:xfrm>
            <a:off x="5349240" y="5120640"/>
            <a:ext cx="2514600" cy="914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"/>
          <p:cNvSpPr/>
          <p:nvPr/>
        </p:nvSpPr>
        <p:spPr>
          <a:xfrm>
            <a:off x="5349240" y="5120640"/>
            <a:ext cx="2514600" cy="7768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"/>
          <p:cNvSpPr/>
          <p:nvPr/>
        </p:nvSpPr>
        <p:spPr>
          <a:xfrm rot="16200000">
            <a:off x="2870640" y="4663440"/>
            <a:ext cx="54864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"/>
          <p:cNvSpPr/>
          <p:nvPr/>
        </p:nvSpPr>
        <p:spPr>
          <a:xfrm>
            <a:off x="3337560" y="1554480"/>
            <a:ext cx="5556600" cy="201168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"/>
          <p:cNvSpPr/>
          <p:nvPr/>
        </p:nvSpPr>
        <p:spPr>
          <a:xfrm>
            <a:off x="3773160" y="1890360"/>
            <a:ext cx="1712880" cy="1341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6748560" y="1890360"/>
            <a:ext cx="1724400" cy="1350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0" name=""/>
          <p:cNvSpPr/>
          <p:nvPr/>
        </p:nvSpPr>
        <p:spPr>
          <a:xfrm>
            <a:off x="5590800" y="2364840"/>
            <a:ext cx="1044720" cy="38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"/>
          <p:cNvSpPr/>
          <p:nvPr/>
        </p:nvSpPr>
        <p:spPr>
          <a:xfrm rot="16200000">
            <a:off x="4627440" y="5303520"/>
            <a:ext cx="54864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"/>
          <p:cNvSpPr/>
          <p:nvPr/>
        </p:nvSpPr>
        <p:spPr>
          <a:xfrm>
            <a:off x="3566160" y="5029200"/>
            <a:ext cx="91440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A7347B4-7E25-414D-ACA4-38BD4DBA1F69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"/>
          <p:cNvSpPr/>
          <p:nvPr/>
        </p:nvSpPr>
        <p:spPr>
          <a:xfrm>
            <a:off x="4480560" y="4846320"/>
            <a:ext cx="822960" cy="59436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"/>
          <p:cNvSpPr/>
          <p:nvPr/>
        </p:nvSpPr>
        <p:spPr>
          <a:xfrm>
            <a:off x="2743200" y="4846320"/>
            <a:ext cx="822960" cy="59436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Subtitle 56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Moving Higher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36" name=""/>
          <p:cNvSpPr/>
          <p:nvPr/>
        </p:nvSpPr>
        <p:spPr>
          <a:xfrm>
            <a:off x="2743200" y="5473800"/>
            <a:ext cx="2560320" cy="7315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7" name=""/>
          <p:cNvSpPr/>
          <p:nvPr/>
        </p:nvSpPr>
        <p:spPr>
          <a:xfrm>
            <a:off x="2743200" y="4094280"/>
            <a:ext cx="2560320" cy="73152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8" name=""/>
          <p:cNvSpPr/>
          <p:nvPr/>
        </p:nvSpPr>
        <p:spPr>
          <a:xfrm>
            <a:off x="7909560" y="411480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9" name=""/>
          <p:cNvSpPr/>
          <p:nvPr/>
        </p:nvSpPr>
        <p:spPr>
          <a:xfrm>
            <a:off x="7909560" y="484632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0" name=""/>
          <p:cNvSpPr/>
          <p:nvPr/>
        </p:nvSpPr>
        <p:spPr>
          <a:xfrm>
            <a:off x="7909560" y="557784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1" name=""/>
          <p:cNvSpPr/>
          <p:nvPr/>
        </p:nvSpPr>
        <p:spPr>
          <a:xfrm flipV="1">
            <a:off x="5349240" y="4343040"/>
            <a:ext cx="2514600" cy="7772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"/>
          <p:cNvSpPr/>
          <p:nvPr/>
        </p:nvSpPr>
        <p:spPr>
          <a:xfrm>
            <a:off x="5349240" y="5120640"/>
            <a:ext cx="2514600" cy="914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"/>
          <p:cNvSpPr/>
          <p:nvPr/>
        </p:nvSpPr>
        <p:spPr>
          <a:xfrm>
            <a:off x="5349240" y="5120640"/>
            <a:ext cx="2514600" cy="7768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"/>
          <p:cNvSpPr/>
          <p:nvPr/>
        </p:nvSpPr>
        <p:spPr>
          <a:xfrm rot="16200000">
            <a:off x="2870640" y="4663440"/>
            <a:ext cx="54864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"/>
          <p:cNvSpPr/>
          <p:nvPr/>
        </p:nvSpPr>
        <p:spPr>
          <a:xfrm>
            <a:off x="3337560" y="1554480"/>
            <a:ext cx="5556600" cy="201168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"/>
          <p:cNvSpPr/>
          <p:nvPr/>
        </p:nvSpPr>
        <p:spPr>
          <a:xfrm>
            <a:off x="3773160" y="1890360"/>
            <a:ext cx="1712880" cy="1341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>
            <a:off x="6748560" y="1890360"/>
            <a:ext cx="1724400" cy="1350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8" name=""/>
          <p:cNvSpPr/>
          <p:nvPr/>
        </p:nvSpPr>
        <p:spPr>
          <a:xfrm>
            <a:off x="5590800" y="2364840"/>
            <a:ext cx="1044720" cy="38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"/>
          <p:cNvSpPr/>
          <p:nvPr/>
        </p:nvSpPr>
        <p:spPr>
          <a:xfrm rot="16200000">
            <a:off x="4627440" y="5303520"/>
            <a:ext cx="54864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"/>
          <p:cNvSpPr/>
          <p:nvPr/>
        </p:nvSpPr>
        <p:spPr>
          <a:xfrm>
            <a:off x="3566160" y="5029200"/>
            <a:ext cx="91440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"/>
          <p:cNvSpPr txBox="1"/>
          <p:nvPr/>
        </p:nvSpPr>
        <p:spPr>
          <a:xfrm>
            <a:off x="370800" y="3654360"/>
            <a:ext cx="3332520" cy="36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Dynamic </a:t>
            </a: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Polymorphi</a:t>
            </a: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sm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 flipH="1" flipV="1">
            <a:off x="1874520" y="4709160"/>
            <a:ext cx="914400" cy="3657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"/>
          <p:cNvSpPr txBox="1"/>
          <p:nvPr/>
        </p:nvSpPr>
        <p:spPr>
          <a:xfrm>
            <a:off x="727560" y="4526280"/>
            <a:ext cx="11926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interfaces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4" name=""/>
          <p:cNvSpPr/>
          <p:nvPr/>
        </p:nvSpPr>
        <p:spPr>
          <a:xfrm>
            <a:off x="5212080" y="5257800"/>
            <a:ext cx="594360" cy="8686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"/>
          <p:cNvSpPr txBox="1"/>
          <p:nvPr/>
        </p:nvSpPr>
        <p:spPr>
          <a:xfrm>
            <a:off x="5802480" y="5943600"/>
            <a:ext cx="1467000" cy="365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realizations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902B645-5815-4154-9E25-E03E9965FAD0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ubtitle 54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57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9440" cy="3326400"/>
          </a:xfrm>
          <a:prstGeom prst="rect">
            <a:avLst/>
          </a:prstGeom>
          <a:ln w="0">
            <a:noFill/>
          </a:ln>
        </p:spPr>
      </p:pic>
      <p:sp>
        <p:nvSpPr>
          <p:cNvPr id="458" name=""/>
          <p:cNvSpPr txBox="1"/>
          <p:nvPr/>
        </p:nvSpPr>
        <p:spPr>
          <a:xfrm>
            <a:off x="1419840" y="3154680"/>
            <a:ext cx="3517920" cy="110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public:</a:t>
            </a:r>
            <a:endParaRPr b="0" lang="en-US" sz="1600" spc="-1" strike="noStrike">
              <a:solidFill>
                <a:srgbClr val="0000ff"/>
              </a:solidFill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virtual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virtual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};</a:t>
            </a:r>
            <a:endParaRPr b="0" lang="en-US" sz="1600" spc="-1" strike="noStrike">
              <a:solidFill>
                <a:srgbClr val="3b3b3b"/>
              </a:solidFill>
              <a:latin typeface="Droid Sans Mono;monospace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F2D6C06-87E7-407F-B462-BBF8DA215A2B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ubtitle 58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9440" cy="3326400"/>
          </a:xfrm>
          <a:prstGeom prst="rect">
            <a:avLst/>
          </a:prstGeom>
          <a:ln w="0">
            <a:noFill/>
          </a:ln>
        </p:spPr>
      </p:pic>
      <p:sp>
        <p:nvSpPr>
          <p:cNvPr id="461" name=""/>
          <p:cNvSpPr txBox="1"/>
          <p:nvPr/>
        </p:nvSpPr>
        <p:spPr>
          <a:xfrm>
            <a:off x="1371600" y="2526480"/>
            <a:ext cx="4074120" cy="231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private:</a:t>
            </a:r>
            <a:endParaRPr b="0" lang="en-US" sz="1600" spc="-1" strike="noStrike">
              <a:solidFill>
                <a:srgbClr val="0000ff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bool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m_state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false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};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IPin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m_pin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nullptr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};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public:</a:t>
            </a:r>
            <a:endParaRPr b="0" lang="en-US" sz="1600" spc="-1" strike="noStrike">
              <a:solidFill>
                <a:srgbClr val="0000ff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(IPin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pin) :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(pin) {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-&gt;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/* ... */</a:t>
            </a:r>
            <a:endParaRPr b="0" lang="en-US" sz="1600" spc="-1" strike="noStrike">
              <a:solidFill>
                <a:srgbClr val="008000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};</a:t>
            </a:r>
            <a:endParaRPr b="0" lang="en-US" sz="1600" spc="-1" strike="noStrike">
              <a:solidFill>
                <a:srgbClr val="3b3b3b"/>
              </a:solidFill>
              <a:latin typeface="Consola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85EBF40-3E9A-406E-8F3D-557B4D6FAC40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ubtitle 59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63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9440" cy="3326400"/>
          </a:xfrm>
          <a:prstGeom prst="rect">
            <a:avLst/>
          </a:prstGeom>
          <a:ln w="0">
            <a:noFill/>
          </a:ln>
        </p:spPr>
      </p:pic>
      <p:sp>
        <p:nvSpPr>
          <p:cNvPr id="464" name=""/>
          <p:cNvSpPr txBox="1"/>
          <p:nvPr/>
        </p:nvSpPr>
        <p:spPr>
          <a:xfrm>
            <a:off x="808560" y="2395440"/>
            <a:ext cx="5409360" cy="272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: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public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private:</a:t>
            </a:r>
            <a:endParaRPr b="0" lang="en-US" sz="1600" spc="-1" strike="noStrike">
              <a:solidFill>
                <a:srgbClr val="0000ff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};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public:</a:t>
            </a:r>
            <a:endParaRPr b="0" lang="en-US" sz="1600" spc="-1" strike="noStrike">
              <a:solidFill>
                <a:srgbClr val="0000ff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 :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 {}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</a:t>
            </a:r>
            <a:endParaRPr b="0" lang="en-US" sz="1600" spc="-1" strike="noStrike">
              <a:solidFill>
                <a:srgbClr val="3b3b3b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reset_pin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</a:t>
            </a:r>
            <a:endParaRPr b="0" lang="en-US" sz="1600" spc="-1" strike="noStrike">
              <a:solidFill>
                <a:srgbClr val="3b3b3b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};</a:t>
            </a:r>
            <a:endParaRPr b="0" lang="en-US" sz="1600" spc="-1" strike="noStrike">
              <a:solidFill>
                <a:srgbClr val="3b3b3b"/>
              </a:solidFill>
              <a:latin typeface="Consola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C2C1186-8F5A-459B-BCCE-EE30A1EDA71A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ubtitle 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Base Firmware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715320" y="1828800"/>
            <a:ext cx="6825960" cy="416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Absolute minimal embedded project: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Startup script: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Defines the vector table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Sets stack pointer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Copies data section from flash to RAM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Initializes uninitialized global and static variables to zero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Calls static constructors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Calls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main()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Linker Script: specifies the memory layout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Main function: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Entry point of the firmware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Consists of a single, empty infinite loop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8761320" y="2971800"/>
            <a:ext cx="2484000" cy="1598400"/>
          </a:xfrm>
          <a:prstGeom prst="rect">
            <a:avLst/>
          </a:prstGeom>
          <a:solidFill>
            <a:srgbClr val="f7d1d5"/>
          </a:solidFill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2092 bytes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text: 524 bytes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data: 0 bytes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bss: 1568 bytes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45AFD23-7F80-4B5C-87D4-0549B4E93C70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365760" y="1874520"/>
            <a:ext cx="6217920" cy="4663080"/>
          </a:xfrm>
          <a:prstGeom prst="rect">
            <a:avLst/>
          </a:prstGeom>
          <a:ln w="0">
            <a:noFill/>
          </a:ln>
        </p:spPr>
      </p:pic>
      <p:sp>
        <p:nvSpPr>
          <p:cNvPr id="466" name="Subtitle 60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y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n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a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P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o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l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y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o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p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h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</a:t>
            </a: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2"/>
          <a:stretch/>
        </p:blipFill>
        <p:spPr>
          <a:xfrm>
            <a:off x="8116920" y="640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7C573B0-1EF4-4666-AD70-912CFCEC2A26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" descr=""/>
          <p:cNvPicPr/>
          <p:nvPr/>
        </p:nvPicPr>
        <p:blipFill>
          <a:blip r:embed="rId1"/>
          <a:stretch/>
        </p:blipFill>
        <p:spPr>
          <a:xfrm>
            <a:off x="365760" y="1874880"/>
            <a:ext cx="6217920" cy="4663080"/>
          </a:xfrm>
          <a:prstGeom prst="rect">
            <a:avLst/>
          </a:prstGeom>
          <a:ln w="0">
            <a:noFill/>
          </a:ln>
        </p:spPr>
      </p:pic>
      <p:sp>
        <p:nvSpPr>
          <p:cNvPr id="469" name="Subtitle 6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To RTTI, or not to RTTI...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3108960" y="2468880"/>
            <a:ext cx="2743200" cy="379476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"/>
          <p:cNvSpPr txBox="1"/>
          <p:nvPr/>
        </p:nvSpPr>
        <p:spPr>
          <a:xfrm>
            <a:off x="7330320" y="2405880"/>
            <a:ext cx="3871080" cy="188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 u="sng">
                <a:uFillTx/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un-</a:t>
            </a:r>
            <a:r>
              <a:rPr b="1" lang="en-US" sz="1800" spc="-1" strike="noStrike" u="sng">
                <a:uFillTx/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ime </a:t>
            </a:r>
            <a:r>
              <a:rPr b="1" lang="en-US" sz="1800" spc="-1" strike="noStrike" u="sng">
                <a:uFillTx/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ype </a:t>
            </a:r>
            <a:r>
              <a:rPr b="1" lang="en-US" sz="1800" spc="-1" strike="noStrike" u="sng">
                <a:uFillTx/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nformation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_type_info sections in the binary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Necessary for: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typeid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spcBef>
                <a:spcPts val="10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dynamic_cast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2"/>
          <a:stretch/>
        </p:blipFill>
        <p:spPr>
          <a:xfrm>
            <a:off x="8117280" y="640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B26603-9FD2-4F7F-A331-399C193BCFF1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" descr=""/>
          <p:cNvPicPr/>
          <p:nvPr/>
        </p:nvPicPr>
        <p:blipFill>
          <a:blip r:embed="rId1"/>
          <a:stretch/>
        </p:blipFill>
        <p:spPr>
          <a:xfrm>
            <a:off x="365760" y="1874880"/>
            <a:ext cx="6217920" cy="4663080"/>
          </a:xfrm>
          <a:prstGeom prst="rect">
            <a:avLst/>
          </a:prstGeom>
          <a:ln w="0">
            <a:noFill/>
          </a:ln>
        </p:spPr>
      </p:pic>
      <p:sp>
        <p:nvSpPr>
          <p:cNvPr id="474" name="Subtitle 63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75" name=""/>
          <p:cNvSpPr/>
          <p:nvPr/>
        </p:nvSpPr>
        <p:spPr>
          <a:xfrm>
            <a:off x="3017520" y="3749040"/>
            <a:ext cx="1051560" cy="251460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"/>
          <p:cNvSpPr txBox="1"/>
          <p:nvPr/>
        </p:nvSpPr>
        <p:spPr>
          <a:xfrm>
            <a:off x="6995160" y="4297680"/>
            <a:ext cx="4785480" cy="98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For statically allocated objects, the compiler can often determine the type at compile-time.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-&gt; no virtual function calls (de-virtualization)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7" name=""/>
          <p:cNvSpPr txBox="1"/>
          <p:nvPr/>
        </p:nvSpPr>
        <p:spPr>
          <a:xfrm>
            <a:off x="7635240" y="2377440"/>
            <a:ext cx="2850480" cy="150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GPIO_PIN_6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};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&amp;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};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af00db"/>
                </a:solidFill>
                <a:latin typeface="Consolas"/>
              </a:rPr>
              <a:t>while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true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 {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toggle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();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delay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1000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);</a:t>
            </a:r>
            <a:endParaRPr b="0" lang="en-US" sz="1600" spc="-1" strike="noStrike">
              <a:latin typeface="Droid Sans Mono;monospace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</a:t>
            </a:r>
            <a:endParaRPr b="0" lang="en-US" sz="1600" spc="-1" strike="noStrike">
              <a:solidFill>
                <a:srgbClr val="3b3b3b"/>
              </a:solidFill>
              <a:latin typeface="Droid Sans Mono;monospace"/>
            </a:endParaRPr>
          </a:p>
        </p:txBody>
      </p:sp>
      <p:pic>
        <p:nvPicPr>
          <p:cNvPr id="478" name="" descr=""/>
          <p:cNvPicPr/>
          <p:nvPr/>
        </p:nvPicPr>
        <p:blipFill>
          <a:blip r:embed="rId2"/>
          <a:stretch/>
        </p:blipFill>
        <p:spPr>
          <a:xfrm>
            <a:off x="8117280" y="640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EC9148A-866B-49F4-BF0A-36337354E630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ubtitle 61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480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481" name=""/>
          <p:cNvSpPr txBox="1"/>
          <p:nvPr/>
        </p:nvSpPr>
        <p:spPr>
          <a:xfrm>
            <a:off x="773640" y="2319480"/>
            <a:ext cx="374076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080001b0 &lt;_ZN4CPin3setEv&gt;: ...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08000198 &lt;_ZN4CPin5resetEv&gt;: 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A1AFEA0-AEFE-4F17-9FE5-29751979C6E9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ubtitle 64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484" name=""/>
          <p:cNvSpPr txBox="1"/>
          <p:nvPr/>
        </p:nvSpPr>
        <p:spPr>
          <a:xfrm>
            <a:off x="773280" y="2319480"/>
            <a:ext cx="374076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080001b0 </a:t>
            </a:r>
            <a:r>
              <a:rPr b="0" lang="en-US" sz="1600" spc="-1" strike="noStrike">
                <a:latin typeface="Consolas"/>
              </a:rPr>
              <a:t>&lt;_ZN4CPin3</a:t>
            </a:r>
            <a:r>
              <a:rPr b="0" lang="en-US" sz="1600" spc="-1" strike="noStrike">
                <a:latin typeface="Consolas"/>
              </a:rPr>
              <a:t>setEv&gt;: ..</a:t>
            </a:r>
            <a:r>
              <a:rPr b="0" lang="en-US" sz="1600" spc="-1" strike="noStrike">
                <a:latin typeface="Consolas"/>
              </a:rPr>
              <a:t>.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08000198 </a:t>
            </a:r>
            <a:r>
              <a:rPr b="0" lang="en-US" sz="1600" spc="-1" strike="noStrike">
                <a:latin typeface="Consolas"/>
              </a:rPr>
              <a:t>&lt;_ZN4CPin5</a:t>
            </a:r>
            <a:r>
              <a:rPr b="0" lang="en-US" sz="1600" spc="-1" strike="noStrike">
                <a:latin typeface="Consolas"/>
              </a:rPr>
              <a:t>resetEv&gt;: </a:t>
            </a:r>
            <a:r>
              <a:rPr b="0" lang="en-US" sz="1600" spc="-1" strike="noStrike">
                <a:latin typeface="Consolas"/>
              </a:rPr>
              <a:t>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485" name=""/>
          <p:cNvSpPr/>
          <p:nvPr/>
        </p:nvSpPr>
        <p:spPr>
          <a:xfrm>
            <a:off x="864720" y="4298040"/>
            <a:ext cx="3291840" cy="114300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"/>
          <p:cNvSpPr txBox="1"/>
          <p:nvPr/>
        </p:nvSpPr>
        <p:spPr>
          <a:xfrm>
            <a:off x="1139040" y="4800960"/>
            <a:ext cx="2743200" cy="51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0x08000258 : </a:t>
            </a:r>
            <a:r>
              <a:rPr b="0" lang="en-US" sz="1600" spc="-1" strike="noStrike">
                <a:latin typeface="Consolas"/>
              </a:rPr>
              <a:t>0x080001b1</a:t>
            </a:r>
            <a:endParaRPr b="0" lang="en-US" sz="1600" spc="-1" strike="noStrike">
              <a:latin typeface="Consolas"/>
            </a:endParaRPr>
          </a:p>
          <a:p>
            <a:r>
              <a:rPr b="0" lang="en-US" sz="1600" spc="-1" strike="noStrike">
                <a:latin typeface="Consolas"/>
              </a:rPr>
              <a:t>0x0800025c : </a:t>
            </a:r>
            <a:r>
              <a:rPr b="0" lang="en-US" sz="1600" spc="-1" strike="noStrike">
                <a:latin typeface="Consolas"/>
              </a:rPr>
              <a:t>0x08000199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487" name=""/>
          <p:cNvSpPr txBox="1"/>
          <p:nvPr/>
        </p:nvSpPr>
        <p:spPr>
          <a:xfrm>
            <a:off x="864720" y="4317480"/>
            <a:ext cx="1396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8" name=""/>
          <p:cNvSpPr/>
          <p:nvPr/>
        </p:nvSpPr>
        <p:spPr>
          <a:xfrm flipH="1" flipV="1">
            <a:off x="772920" y="2468880"/>
            <a:ext cx="415440" cy="265176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"/>
          <p:cNvSpPr/>
          <p:nvPr/>
        </p:nvSpPr>
        <p:spPr>
          <a:xfrm flipH="1" flipV="1">
            <a:off x="822600" y="2880000"/>
            <a:ext cx="365760" cy="205740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E7DDF31-8FB7-4A2F-8CBF-D85468109332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ubtitle 65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491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492" name=""/>
          <p:cNvSpPr txBox="1"/>
          <p:nvPr/>
        </p:nvSpPr>
        <p:spPr>
          <a:xfrm>
            <a:off x="767880" y="2319840"/>
            <a:ext cx="374076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080001b0 &lt;_ZN4CPin3setEv&gt;: ...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08000198 &lt;_ZN4CPin5resetEv&gt;: 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493" name=""/>
          <p:cNvSpPr/>
          <p:nvPr/>
        </p:nvSpPr>
        <p:spPr>
          <a:xfrm>
            <a:off x="859320" y="4298400"/>
            <a:ext cx="3291840" cy="114300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"/>
          <p:cNvSpPr txBox="1"/>
          <p:nvPr/>
        </p:nvSpPr>
        <p:spPr>
          <a:xfrm>
            <a:off x="1133640" y="4801320"/>
            <a:ext cx="2743200" cy="51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0x08000258 : </a:t>
            </a:r>
            <a:r>
              <a:rPr b="0" lang="en-US" sz="1600" spc="-1" strike="noStrike">
                <a:latin typeface="Consolas"/>
              </a:rPr>
              <a:t>0x080001b1</a:t>
            </a:r>
            <a:endParaRPr b="0" lang="en-US" sz="1600" spc="-1" strike="noStrike">
              <a:latin typeface="Consolas"/>
            </a:endParaRPr>
          </a:p>
          <a:p>
            <a:r>
              <a:rPr b="0" lang="en-US" sz="1600" spc="-1" strike="noStrike">
                <a:latin typeface="Consolas"/>
              </a:rPr>
              <a:t>0x0800025c : </a:t>
            </a:r>
            <a:r>
              <a:rPr b="0" lang="en-US" sz="1600" spc="-1" strike="noStrike">
                <a:latin typeface="Consolas"/>
              </a:rPr>
              <a:t>0x08000199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495" name=""/>
          <p:cNvSpPr txBox="1"/>
          <p:nvPr/>
        </p:nvSpPr>
        <p:spPr>
          <a:xfrm>
            <a:off x="859320" y="4317840"/>
            <a:ext cx="1396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 flipH="1" flipV="1">
            <a:off x="767520" y="2469240"/>
            <a:ext cx="415440" cy="265176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"/>
          <p:cNvSpPr/>
          <p:nvPr/>
        </p:nvSpPr>
        <p:spPr>
          <a:xfrm flipH="1" flipV="1">
            <a:off x="817200" y="2880360"/>
            <a:ext cx="365760" cy="205740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"/>
          <p:cNvSpPr txBox="1"/>
          <p:nvPr/>
        </p:nvSpPr>
        <p:spPr>
          <a:xfrm>
            <a:off x="6267240" y="2350080"/>
            <a:ext cx="5482800" cy="40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push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{r0, r1, r2, lr}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[pc, #28]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r2,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movs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#6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strb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[r2, 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b.n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80001d0 &lt;main+0xc&gt;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.word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3FEC44E-A281-4DF5-84D4-45A3B64EA816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ubtitle 66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00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501" name=""/>
          <p:cNvSpPr txBox="1"/>
          <p:nvPr/>
        </p:nvSpPr>
        <p:spPr>
          <a:xfrm>
            <a:off x="6267240" y="2350080"/>
            <a:ext cx="5482800" cy="40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push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{r0, r1, r2, lr}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[pc, #28]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r2,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movs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#6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strb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[r2, 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b.n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80001d0 &lt;main+0xc&gt;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.word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02" name=""/>
          <p:cNvSpPr/>
          <p:nvPr/>
        </p:nvSpPr>
        <p:spPr>
          <a:xfrm>
            <a:off x="6309360" y="2798640"/>
            <a:ext cx="5349240" cy="2743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"/>
          <p:cNvSpPr/>
          <p:nvPr/>
        </p:nvSpPr>
        <p:spPr>
          <a:xfrm>
            <a:off x="6355080" y="6126480"/>
            <a:ext cx="2103120" cy="27432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"/>
          <p:cNvSpPr/>
          <p:nvPr/>
        </p:nvSpPr>
        <p:spPr>
          <a:xfrm flipH="1">
            <a:off x="8640720" y="3200400"/>
            <a:ext cx="1417320" cy="3108960"/>
          </a:xfrm>
          <a:prstGeom prst="curvedConnector3">
            <a:avLst>
              <a:gd name="adj1" fmla="val -609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"/>
          <p:cNvSpPr txBox="1"/>
          <p:nvPr/>
        </p:nvSpPr>
        <p:spPr>
          <a:xfrm>
            <a:off x="762480" y="2320200"/>
            <a:ext cx="374076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080001b0 &lt;_ZN4CPin3setEv&gt;: ...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08000198 &lt;_ZN4CPin5resetEv&gt;: 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506" name=""/>
          <p:cNvSpPr/>
          <p:nvPr/>
        </p:nvSpPr>
        <p:spPr>
          <a:xfrm>
            <a:off x="853920" y="4298760"/>
            <a:ext cx="3291840" cy="114300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"/>
          <p:cNvSpPr txBox="1"/>
          <p:nvPr/>
        </p:nvSpPr>
        <p:spPr>
          <a:xfrm>
            <a:off x="1128240" y="4801680"/>
            <a:ext cx="2743200" cy="51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0x08000258 : 0x080001b1</a:t>
            </a:r>
            <a:endParaRPr b="0" lang="en-US" sz="1600" spc="-1" strike="noStrike">
              <a:latin typeface="Consolas"/>
            </a:endParaRPr>
          </a:p>
          <a:p>
            <a:r>
              <a:rPr b="0" lang="en-US" sz="1600" spc="-1" strike="noStrike">
                <a:latin typeface="Consolas"/>
              </a:rPr>
              <a:t>0x0800025c : 0x08000199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508" name=""/>
          <p:cNvSpPr txBox="1"/>
          <p:nvPr/>
        </p:nvSpPr>
        <p:spPr>
          <a:xfrm>
            <a:off x="853920" y="4318200"/>
            <a:ext cx="1396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 flipH="1" flipV="1">
            <a:off x="762120" y="2469600"/>
            <a:ext cx="415440" cy="265176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"/>
          <p:cNvSpPr/>
          <p:nvPr/>
        </p:nvSpPr>
        <p:spPr>
          <a:xfrm flipH="1" flipV="1">
            <a:off x="811800" y="2880720"/>
            <a:ext cx="365760" cy="205740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"/>
          <p:cNvSpPr/>
          <p:nvPr/>
        </p:nvSpPr>
        <p:spPr>
          <a:xfrm flipH="1" flipV="1">
            <a:off x="4215600" y="5331960"/>
            <a:ext cx="2061000" cy="91440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"/>
          <p:cNvSpPr txBox="1"/>
          <p:nvPr/>
        </p:nvSpPr>
        <p:spPr>
          <a:xfrm>
            <a:off x="517320" y="5963040"/>
            <a:ext cx="3186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Load the vtable address in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CEEC1B3-EDD3-4581-8C46-AD6D2E669FD9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ubtitle 69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14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515" name=""/>
          <p:cNvSpPr txBox="1"/>
          <p:nvPr/>
        </p:nvSpPr>
        <p:spPr>
          <a:xfrm>
            <a:off x="6267240" y="2350080"/>
            <a:ext cx="5482800" cy="40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push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{r0, r1, r2, lr}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[pc, #28]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; (80001e4 </a:t>
            </a:r>
            <a:r>
              <a:rPr b="0" lang="en-US" sz="1600" spc="-1" strike="noStrike">
                <a:latin typeface="Consolas"/>
              </a:rPr>
              <a:t>&lt;main+0x20&gt;)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r2,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movs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#6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strb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[r2, 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b.n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80001d0 &lt;main+0xc&gt;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.word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6" name=""/>
          <p:cNvSpPr/>
          <p:nvPr/>
        </p:nvSpPr>
        <p:spPr>
          <a:xfrm>
            <a:off x="6309360" y="4363920"/>
            <a:ext cx="2331720" cy="22860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"/>
          <p:cNvSpPr txBox="1"/>
          <p:nvPr/>
        </p:nvSpPr>
        <p:spPr>
          <a:xfrm>
            <a:off x="762480" y="2320200"/>
            <a:ext cx="374076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080001b0 &lt;_ZN4CPin3setEv&gt;: ...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08000198 &lt;_ZN4CPin5resetEv&gt;: 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518" name=""/>
          <p:cNvSpPr/>
          <p:nvPr/>
        </p:nvSpPr>
        <p:spPr>
          <a:xfrm>
            <a:off x="853920" y="4298760"/>
            <a:ext cx="3291840" cy="114300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"/>
          <p:cNvSpPr txBox="1"/>
          <p:nvPr/>
        </p:nvSpPr>
        <p:spPr>
          <a:xfrm>
            <a:off x="1128240" y="4801680"/>
            <a:ext cx="2743200" cy="51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0x08000258 : 0x080001b1</a:t>
            </a:r>
            <a:endParaRPr b="0" lang="en-US" sz="1600" spc="-1" strike="noStrike">
              <a:latin typeface="Consolas"/>
            </a:endParaRPr>
          </a:p>
          <a:p>
            <a:r>
              <a:rPr b="0" lang="en-US" sz="1600" spc="-1" strike="noStrike">
                <a:latin typeface="Consolas"/>
              </a:rPr>
              <a:t>0x0800025c : 0x08000199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520" name=""/>
          <p:cNvSpPr txBox="1"/>
          <p:nvPr/>
        </p:nvSpPr>
        <p:spPr>
          <a:xfrm>
            <a:off x="853920" y="4318200"/>
            <a:ext cx="1396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 flipH="1" flipV="1">
            <a:off x="762120" y="2469600"/>
            <a:ext cx="415440" cy="265176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"/>
          <p:cNvSpPr/>
          <p:nvPr/>
        </p:nvSpPr>
        <p:spPr>
          <a:xfrm flipH="1" flipV="1">
            <a:off x="811800" y="2880720"/>
            <a:ext cx="365760" cy="205740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"/>
          <p:cNvSpPr/>
          <p:nvPr/>
        </p:nvSpPr>
        <p:spPr>
          <a:xfrm flipH="1">
            <a:off x="3840480" y="4480560"/>
            <a:ext cx="2377440" cy="45720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"/>
          <p:cNvSpPr txBox="1"/>
          <p:nvPr/>
        </p:nvSpPr>
        <p:spPr>
          <a:xfrm>
            <a:off x="517320" y="5825880"/>
            <a:ext cx="3826080" cy="620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Load the address of the reset method from the vtable into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FB8C8ED-548A-408E-8983-2FFBA599618E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ubtitle 67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26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527" name=""/>
          <p:cNvSpPr txBox="1"/>
          <p:nvPr/>
        </p:nvSpPr>
        <p:spPr>
          <a:xfrm>
            <a:off x="6267240" y="2350080"/>
            <a:ext cx="5482800" cy="40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push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{r0, r1, r2, lr}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[pc, #28]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r2,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movs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#6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strb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[r2, 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b.n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80001d0 &lt;main+0xc&gt;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.word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8" name=""/>
          <p:cNvSpPr/>
          <p:nvPr/>
        </p:nvSpPr>
        <p:spPr>
          <a:xfrm>
            <a:off x="6309360" y="4579920"/>
            <a:ext cx="2331720" cy="22860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"/>
          <p:cNvSpPr txBox="1"/>
          <p:nvPr/>
        </p:nvSpPr>
        <p:spPr>
          <a:xfrm>
            <a:off x="762480" y="2320200"/>
            <a:ext cx="374076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080001b0 &lt;_ZN4CPin3setEv&gt;: ...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08000198 &lt;_ZN4CPin5resetEv&gt;: 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530" name=""/>
          <p:cNvSpPr/>
          <p:nvPr/>
        </p:nvSpPr>
        <p:spPr>
          <a:xfrm>
            <a:off x="853920" y="4298760"/>
            <a:ext cx="3291840" cy="114300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"/>
          <p:cNvSpPr txBox="1"/>
          <p:nvPr/>
        </p:nvSpPr>
        <p:spPr>
          <a:xfrm>
            <a:off x="1128240" y="4801680"/>
            <a:ext cx="2743200" cy="51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0x08000258 : 0x080001b1</a:t>
            </a:r>
            <a:endParaRPr b="0" lang="en-US" sz="1600" spc="-1" strike="noStrike">
              <a:latin typeface="Consolas"/>
            </a:endParaRPr>
          </a:p>
          <a:p>
            <a:r>
              <a:rPr b="0" lang="en-US" sz="1600" spc="-1" strike="noStrike">
                <a:latin typeface="Consolas"/>
              </a:rPr>
              <a:t>0x0800025c : 0x08000199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532" name=""/>
          <p:cNvSpPr txBox="1"/>
          <p:nvPr/>
        </p:nvSpPr>
        <p:spPr>
          <a:xfrm>
            <a:off x="853920" y="4318200"/>
            <a:ext cx="1396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3" name=""/>
          <p:cNvSpPr/>
          <p:nvPr/>
        </p:nvSpPr>
        <p:spPr>
          <a:xfrm flipH="1" flipV="1">
            <a:off x="762120" y="2469600"/>
            <a:ext cx="415440" cy="265176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"/>
          <p:cNvSpPr/>
          <p:nvPr/>
        </p:nvSpPr>
        <p:spPr>
          <a:xfrm flipH="1" flipV="1">
            <a:off x="811800" y="2880720"/>
            <a:ext cx="365760" cy="205740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"/>
          <p:cNvSpPr/>
          <p:nvPr/>
        </p:nvSpPr>
        <p:spPr>
          <a:xfrm flipH="1" flipV="1">
            <a:off x="4251600" y="2423160"/>
            <a:ext cx="1965960" cy="228600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"/>
          <p:cNvSpPr txBox="1"/>
          <p:nvPr/>
        </p:nvSpPr>
        <p:spPr>
          <a:xfrm>
            <a:off x="517320" y="5825880"/>
            <a:ext cx="3826080" cy="620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Call the reset method via the address in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E2CF58B-506C-4D4E-8BDA-F71E2566E350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ubtitle 68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38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539" name=""/>
          <p:cNvSpPr txBox="1"/>
          <p:nvPr/>
        </p:nvSpPr>
        <p:spPr>
          <a:xfrm>
            <a:off x="6267240" y="2350080"/>
            <a:ext cx="5482800" cy="40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push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{r0, r1, r2, lr}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[pc, #28]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r2,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movs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#6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strb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[r2, 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b.n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80001d0 &lt;main+0xc&gt;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.word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0" name=""/>
          <p:cNvSpPr/>
          <p:nvPr/>
        </p:nvSpPr>
        <p:spPr>
          <a:xfrm>
            <a:off x="6309360" y="5263920"/>
            <a:ext cx="2331720" cy="22860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"/>
          <p:cNvSpPr txBox="1"/>
          <p:nvPr/>
        </p:nvSpPr>
        <p:spPr>
          <a:xfrm>
            <a:off x="762480" y="2320200"/>
            <a:ext cx="374076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080001b0 &lt;_ZN4CPin3setEv&gt;: ...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08000198 &lt;_ZN4CPin5resetEv&gt;: 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542" name=""/>
          <p:cNvSpPr/>
          <p:nvPr/>
        </p:nvSpPr>
        <p:spPr>
          <a:xfrm>
            <a:off x="853920" y="4298760"/>
            <a:ext cx="3291840" cy="114300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"/>
          <p:cNvSpPr txBox="1"/>
          <p:nvPr/>
        </p:nvSpPr>
        <p:spPr>
          <a:xfrm>
            <a:off x="1128240" y="4801680"/>
            <a:ext cx="2743200" cy="51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0x08000258 : 0x080001b1</a:t>
            </a:r>
            <a:endParaRPr b="0" lang="en-US" sz="1600" spc="-1" strike="noStrike">
              <a:latin typeface="Consolas"/>
            </a:endParaRPr>
          </a:p>
          <a:p>
            <a:r>
              <a:rPr b="0" lang="en-US" sz="1600" spc="-1" strike="noStrike">
                <a:latin typeface="Consolas"/>
              </a:rPr>
              <a:t>0x0800025c : 0x08000199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544" name=""/>
          <p:cNvSpPr txBox="1"/>
          <p:nvPr/>
        </p:nvSpPr>
        <p:spPr>
          <a:xfrm>
            <a:off x="853920" y="4318200"/>
            <a:ext cx="1396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5" name=""/>
          <p:cNvSpPr/>
          <p:nvPr/>
        </p:nvSpPr>
        <p:spPr>
          <a:xfrm flipH="1" flipV="1">
            <a:off x="762120" y="2469600"/>
            <a:ext cx="415440" cy="265176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"/>
          <p:cNvSpPr/>
          <p:nvPr/>
        </p:nvSpPr>
        <p:spPr>
          <a:xfrm flipH="1" flipV="1">
            <a:off x="811800" y="2880720"/>
            <a:ext cx="365760" cy="205740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"/>
          <p:cNvSpPr/>
          <p:nvPr/>
        </p:nvSpPr>
        <p:spPr>
          <a:xfrm flipH="1" flipV="1">
            <a:off x="3840120" y="5120640"/>
            <a:ext cx="2426760" cy="27432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"/>
          <p:cNvSpPr txBox="1"/>
          <p:nvPr/>
        </p:nvSpPr>
        <p:spPr>
          <a:xfrm>
            <a:off x="517320" y="5825880"/>
            <a:ext cx="3826080" cy="620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Load the address of the set method from the vtable into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30F9FE8-0E96-4816-ABC3-9BD0521A33ED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ubtitle 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7543800" y="1976400"/>
            <a:ext cx="3883680" cy="30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Enums are basically integers with no value restrictions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Runtime branching based on input parameters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7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C++ support = extern “C”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457560" y="954720"/>
            <a:ext cx="6855480" cy="52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typedef 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GPIO_Modes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Consolas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DejaVu Sans"/>
              </a:rPr>
              <a:t>/* check the values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(!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IS_GPIO_MODE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 { </a:t>
            </a:r>
            <a:r>
              <a:rPr b="0" lang="en-US" sz="1600" spc="-1" strike="noStrike">
                <a:solidFill>
                  <a:srgbClr val="003b79"/>
                </a:solidFill>
                <a:latin typeface="Consolas"/>
                <a:ea typeface="Noto Sans CJK SC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configure the GPIO based on the settings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GPIO_MODE_OUTPUT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&amp;= ~(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OSPEEDR_MASK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|= (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GPIO_SPEED_FREQ_LOW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&lt;&lt; (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-&gt;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* </a:t>
            </a:r>
            <a:r>
              <a:rPr b="0" lang="en-US" sz="1600" spc="-1" strike="noStrike">
                <a:solidFill>
                  <a:srgbClr val="784b04"/>
                </a:solidFill>
                <a:latin typeface="Consolas"/>
                <a:ea typeface="Noto Sans CJK SC"/>
              </a:rPr>
              <a:t>2u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780373"/>
                </a:solidFill>
                <a:latin typeface="Consolas"/>
                <a:ea typeface="Noto Sans CJK SC"/>
              </a:rPr>
              <a:t>OSPEEDR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= </a:t>
            </a:r>
            <a:r>
              <a:rPr b="0" lang="en-US" sz="1600" spc="-1" strike="noStrike">
                <a:solidFill>
                  <a:srgbClr val="006d00"/>
                </a:solidFill>
                <a:latin typeface="Consolas"/>
                <a:ea typeface="Noto Sans CJK SC"/>
              </a:rPr>
              <a:t>temp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    </a:t>
            </a:r>
            <a:r>
              <a:rPr b="0" lang="en-US" sz="1600" spc="-1" strike="noStrike">
                <a:solidFill>
                  <a:srgbClr val="666666"/>
                </a:solidFill>
                <a:latin typeface="Consolas"/>
                <a:ea typeface="Noto Sans CJK SC"/>
              </a:rPr>
              <a:t>/* ... */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 flipH="1" flipV="1">
            <a:off x="2969640" y="1597680"/>
            <a:ext cx="4569840" cy="6836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"/>
          <p:cNvSpPr/>
          <p:nvPr/>
        </p:nvSpPr>
        <p:spPr>
          <a:xfrm flipH="1">
            <a:off x="5484240" y="3200400"/>
            <a:ext cx="2101680" cy="11408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"/>
          <p:cNvSpPr/>
          <p:nvPr/>
        </p:nvSpPr>
        <p:spPr>
          <a:xfrm flipH="1">
            <a:off x="5712840" y="2286360"/>
            <a:ext cx="1826640" cy="11404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"/>
          <p:cNvSpPr/>
          <p:nvPr/>
        </p:nvSpPr>
        <p:spPr>
          <a:xfrm flipH="1">
            <a:off x="6398640" y="4206240"/>
            <a:ext cx="1187280" cy="5922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4740C08-2944-4A0E-B1A3-A9663CEB432D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ubtitle 70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Dynamic Polymorphism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without de-virtualization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50" name="" descr=""/>
          <p:cNvPicPr/>
          <p:nvPr/>
        </p:nvPicPr>
        <p:blipFill>
          <a:blip r:embed="rId1"/>
          <a:stretch/>
        </p:blipFill>
        <p:spPr>
          <a:xfrm>
            <a:off x="8117280" y="640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551" name=""/>
          <p:cNvSpPr txBox="1"/>
          <p:nvPr/>
        </p:nvSpPr>
        <p:spPr>
          <a:xfrm>
            <a:off x="6267240" y="2350080"/>
            <a:ext cx="5482800" cy="40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&lt;main&gt;: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push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{r0, r1, r2, lr}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[pc, #28]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; (80001e4 &lt;main+0x20&gt;)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r2,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movs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#6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strb</a:t>
            </a:r>
            <a:r>
              <a:rPr b="0" lang="en-US" sz="1600" spc="-1" strike="noStrike">
                <a:latin typeface="Consolas"/>
              </a:rPr>
              <a:t>    </a:t>
            </a:r>
            <a:r>
              <a:rPr b="0" lang="en-US" sz="1600" spc="-1" strike="noStrike">
                <a:latin typeface="Consolas"/>
              </a:rPr>
              <a:t>r3, [r2, 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[sp, #0]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mov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r0, sp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ldr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r3, [r3, #4]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blx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r3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  <a:ea typeface="Noto Sans CJK SC"/>
              </a:rPr>
              <a:t>b.n</a:t>
            </a:r>
            <a:r>
              <a:rPr b="0" lang="en-US" sz="1600" spc="-1" strike="noStrike">
                <a:latin typeface="Consolas"/>
              </a:rPr>
              <a:t>     </a:t>
            </a:r>
            <a:r>
              <a:rPr b="0" lang="en-US" sz="1600" spc="-1" strike="noStrike">
                <a:latin typeface="Consolas"/>
              </a:rPr>
              <a:t>80001d0 &lt;main+0xc&gt;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Nop     ; (mov r8, r8)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Consolas"/>
              </a:rPr>
              <a:t>.word</a:t>
            </a:r>
            <a:r>
              <a:rPr b="0" lang="en-US" sz="1600" spc="-1" strike="noStrike">
                <a:latin typeface="Consolas"/>
              </a:rPr>
              <a:t>	</a:t>
            </a:r>
            <a:r>
              <a:rPr b="0" lang="en-US" sz="1600" spc="-1" strike="noStrike">
                <a:latin typeface="Consolas"/>
              </a:rPr>
              <a:t>0x08000258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2" name=""/>
          <p:cNvSpPr/>
          <p:nvPr/>
        </p:nvSpPr>
        <p:spPr>
          <a:xfrm>
            <a:off x="6309360" y="5479920"/>
            <a:ext cx="2331720" cy="228600"/>
          </a:xfrm>
          <a:prstGeom prst="rect">
            <a:avLst/>
          </a:prstGeom>
          <a:gradFill rotWithShape="0">
            <a:gsLst>
              <a:gs pos="0">
                <a:srgbClr val="729fcf">
                  <a:alpha val="0"/>
                </a:srgbClr>
              </a:gs>
              <a:gs pos="50000">
                <a:srgbClr val="729fcf"/>
              </a:gs>
              <a:gs pos="100000">
                <a:srgbClr val="729fc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"/>
          <p:cNvSpPr txBox="1"/>
          <p:nvPr/>
        </p:nvSpPr>
        <p:spPr>
          <a:xfrm>
            <a:off x="762480" y="2320200"/>
            <a:ext cx="3740760" cy="69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080001b0 &lt;_ZN4CPin3setEv&gt;: ...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Consolas"/>
              </a:rPr>
              <a:t>08000198 &lt;_ZN4CPin5resetEv&gt;: ...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554" name=""/>
          <p:cNvSpPr/>
          <p:nvPr/>
        </p:nvSpPr>
        <p:spPr>
          <a:xfrm>
            <a:off x="853920" y="4298760"/>
            <a:ext cx="3291840" cy="1143000"/>
          </a:xfrm>
          <a:prstGeom prst="rect">
            <a:avLst/>
          </a:prstGeom>
          <a:solidFill>
            <a:srgbClr val="afd09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"/>
          <p:cNvSpPr txBox="1"/>
          <p:nvPr/>
        </p:nvSpPr>
        <p:spPr>
          <a:xfrm>
            <a:off x="1128240" y="4801680"/>
            <a:ext cx="2743200" cy="51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Consolas"/>
              </a:rPr>
              <a:t>0x08000258 : 0x080001b1</a:t>
            </a:r>
            <a:endParaRPr b="0" lang="en-US" sz="1600" spc="-1" strike="noStrike">
              <a:latin typeface="Consolas"/>
            </a:endParaRPr>
          </a:p>
          <a:p>
            <a:r>
              <a:rPr b="0" lang="en-US" sz="1600" spc="-1" strike="noStrike">
                <a:latin typeface="Consolas"/>
              </a:rPr>
              <a:t>0x0800025c : 0x08000199</a:t>
            </a:r>
            <a:endParaRPr b="0" lang="en-US" sz="1600" spc="-1" strike="noStrike">
              <a:latin typeface="Consolas"/>
            </a:endParaRPr>
          </a:p>
        </p:txBody>
      </p:sp>
      <p:sp>
        <p:nvSpPr>
          <p:cNvPr id="556" name=""/>
          <p:cNvSpPr txBox="1"/>
          <p:nvPr/>
        </p:nvSpPr>
        <p:spPr>
          <a:xfrm>
            <a:off x="853920" y="4318200"/>
            <a:ext cx="1396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CLed vtable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7" name=""/>
          <p:cNvSpPr/>
          <p:nvPr/>
        </p:nvSpPr>
        <p:spPr>
          <a:xfrm flipH="1" flipV="1">
            <a:off x="762120" y="2469600"/>
            <a:ext cx="415440" cy="2651760"/>
          </a:xfrm>
          <a:prstGeom prst="curvedConnector3">
            <a:avLst>
              <a:gd name="adj1" fmla="val 236623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"/>
          <p:cNvSpPr/>
          <p:nvPr/>
        </p:nvSpPr>
        <p:spPr>
          <a:xfrm flipH="1" flipV="1">
            <a:off x="811800" y="2880720"/>
            <a:ext cx="365760" cy="2057400"/>
          </a:xfrm>
          <a:prstGeom prst="curvedConnector3">
            <a:avLst>
              <a:gd name="adj1" fmla="val 182694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"/>
          <p:cNvSpPr/>
          <p:nvPr/>
        </p:nvSpPr>
        <p:spPr>
          <a:xfrm flipH="1" flipV="1">
            <a:off x="4434840" y="2788560"/>
            <a:ext cx="1832400" cy="2788920"/>
          </a:xfrm>
          <a:prstGeom prst="curvedConnector3">
            <a:avLst>
              <a:gd name="adj1" fmla="val 5096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"/>
          <p:cNvSpPr txBox="1"/>
          <p:nvPr/>
        </p:nvSpPr>
        <p:spPr>
          <a:xfrm>
            <a:off x="517320" y="5825880"/>
            <a:ext cx="3826080" cy="620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Call the set method via the address in r3.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D222776-F0B7-4C07-BEFB-CA47EC17ACA6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"/>
          <p:cNvSpPr/>
          <p:nvPr/>
        </p:nvSpPr>
        <p:spPr>
          <a:xfrm>
            <a:off x="4480560" y="4846320"/>
            <a:ext cx="822960" cy="59436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"/>
          <p:cNvSpPr/>
          <p:nvPr/>
        </p:nvSpPr>
        <p:spPr>
          <a:xfrm>
            <a:off x="2743200" y="4846320"/>
            <a:ext cx="822960" cy="59436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Subtitle 75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Recap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64" name=""/>
          <p:cNvSpPr/>
          <p:nvPr/>
        </p:nvSpPr>
        <p:spPr>
          <a:xfrm>
            <a:off x="2743200" y="5473800"/>
            <a:ext cx="2560320" cy="7315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5" name=""/>
          <p:cNvSpPr/>
          <p:nvPr/>
        </p:nvSpPr>
        <p:spPr>
          <a:xfrm>
            <a:off x="2743200" y="4094280"/>
            <a:ext cx="2560320" cy="73152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6" name=""/>
          <p:cNvSpPr/>
          <p:nvPr/>
        </p:nvSpPr>
        <p:spPr>
          <a:xfrm>
            <a:off x="7909560" y="411480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7" name=""/>
          <p:cNvSpPr/>
          <p:nvPr/>
        </p:nvSpPr>
        <p:spPr>
          <a:xfrm>
            <a:off x="7909560" y="484632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8" name=""/>
          <p:cNvSpPr/>
          <p:nvPr/>
        </p:nvSpPr>
        <p:spPr>
          <a:xfrm>
            <a:off x="7909560" y="557784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9" name=""/>
          <p:cNvSpPr/>
          <p:nvPr/>
        </p:nvSpPr>
        <p:spPr>
          <a:xfrm flipV="1">
            <a:off x="5349240" y="4343040"/>
            <a:ext cx="2514600" cy="7772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"/>
          <p:cNvSpPr/>
          <p:nvPr/>
        </p:nvSpPr>
        <p:spPr>
          <a:xfrm>
            <a:off x="5349240" y="5120640"/>
            <a:ext cx="2514600" cy="914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"/>
          <p:cNvSpPr/>
          <p:nvPr/>
        </p:nvSpPr>
        <p:spPr>
          <a:xfrm>
            <a:off x="5349240" y="5120640"/>
            <a:ext cx="2514600" cy="7768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"/>
          <p:cNvSpPr/>
          <p:nvPr/>
        </p:nvSpPr>
        <p:spPr>
          <a:xfrm rot="16200000">
            <a:off x="2870640" y="4663440"/>
            <a:ext cx="54864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"/>
          <p:cNvSpPr/>
          <p:nvPr/>
        </p:nvSpPr>
        <p:spPr>
          <a:xfrm>
            <a:off x="3337560" y="1554480"/>
            <a:ext cx="5556600" cy="201168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"/>
          <p:cNvSpPr/>
          <p:nvPr/>
        </p:nvSpPr>
        <p:spPr>
          <a:xfrm>
            <a:off x="3773160" y="1890360"/>
            <a:ext cx="1712880" cy="1341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5" name=""/>
          <p:cNvSpPr/>
          <p:nvPr/>
        </p:nvSpPr>
        <p:spPr>
          <a:xfrm>
            <a:off x="6748560" y="1890360"/>
            <a:ext cx="1724400" cy="1350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6" name=""/>
          <p:cNvSpPr/>
          <p:nvPr/>
        </p:nvSpPr>
        <p:spPr>
          <a:xfrm>
            <a:off x="5590800" y="2364840"/>
            <a:ext cx="1044720" cy="38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"/>
          <p:cNvSpPr/>
          <p:nvPr/>
        </p:nvSpPr>
        <p:spPr>
          <a:xfrm rot="16200000">
            <a:off x="4627440" y="5303520"/>
            <a:ext cx="54864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"/>
          <p:cNvSpPr/>
          <p:nvPr/>
        </p:nvSpPr>
        <p:spPr>
          <a:xfrm>
            <a:off x="3566160" y="5029200"/>
            <a:ext cx="91440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F1D4299-583C-4445-BDC5-33883C42D7D4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"/>
          <p:cNvSpPr/>
          <p:nvPr/>
        </p:nvSpPr>
        <p:spPr>
          <a:xfrm>
            <a:off x="4480560" y="4846320"/>
            <a:ext cx="822960" cy="59436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"/>
          <p:cNvSpPr/>
          <p:nvPr/>
        </p:nvSpPr>
        <p:spPr>
          <a:xfrm>
            <a:off x="2743200" y="4846320"/>
            <a:ext cx="822960" cy="594360"/>
          </a:xfrm>
          <a:prstGeom prst="rect">
            <a:avLst/>
          </a:prstGeom>
          <a:solidFill>
            <a:srgbClr val="a1467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Subtitle 76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82" name=""/>
          <p:cNvSpPr/>
          <p:nvPr/>
        </p:nvSpPr>
        <p:spPr>
          <a:xfrm>
            <a:off x="2743200" y="5473800"/>
            <a:ext cx="2560320" cy="7315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HAL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3" name=""/>
          <p:cNvSpPr/>
          <p:nvPr/>
        </p:nvSpPr>
        <p:spPr>
          <a:xfrm>
            <a:off x="2743200" y="4094280"/>
            <a:ext cx="2560320" cy="731520"/>
          </a:xfrm>
          <a:prstGeom prst="rect">
            <a:avLst/>
          </a:pr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External Peripheral Interface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4" name=""/>
          <p:cNvSpPr/>
          <p:nvPr/>
        </p:nvSpPr>
        <p:spPr>
          <a:xfrm>
            <a:off x="7909560" y="411480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STM32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5" name=""/>
          <p:cNvSpPr/>
          <p:nvPr/>
        </p:nvSpPr>
        <p:spPr>
          <a:xfrm>
            <a:off x="7909560" y="484632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ESP32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6" name=""/>
          <p:cNvSpPr/>
          <p:nvPr/>
        </p:nvSpPr>
        <p:spPr>
          <a:xfrm>
            <a:off x="7909560" y="5577840"/>
            <a:ext cx="1325880" cy="640080"/>
          </a:xfrm>
          <a:prstGeom prst="rect">
            <a:avLst/>
          </a:pr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PIC32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7" name=""/>
          <p:cNvSpPr/>
          <p:nvPr/>
        </p:nvSpPr>
        <p:spPr>
          <a:xfrm flipV="1">
            <a:off x="5349240" y="4343040"/>
            <a:ext cx="2514600" cy="7772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"/>
          <p:cNvSpPr/>
          <p:nvPr/>
        </p:nvSpPr>
        <p:spPr>
          <a:xfrm>
            <a:off x="5349240" y="5120640"/>
            <a:ext cx="2514600" cy="914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"/>
          <p:cNvSpPr/>
          <p:nvPr/>
        </p:nvSpPr>
        <p:spPr>
          <a:xfrm>
            <a:off x="5349240" y="5120640"/>
            <a:ext cx="2514600" cy="7768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"/>
          <p:cNvSpPr/>
          <p:nvPr/>
        </p:nvSpPr>
        <p:spPr>
          <a:xfrm rot="16200000">
            <a:off x="2870640" y="4663440"/>
            <a:ext cx="54864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"/>
          <p:cNvSpPr/>
          <p:nvPr/>
        </p:nvSpPr>
        <p:spPr>
          <a:xfrm>
            <a:off x="3337560" y="1554480"/>
            <a:ext cx="5556600" cy="2011680"/>
          </a:xfrm>
          <a:prstGeom prst="rect">
            <a:avLst/>
          </a:pr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"/>
          <p:cNvSpPr/>
          <p:nvPr/>
        </p:nvSpPr>
        <p:spPr>
          <a:xfrm>
            <a:off x="3773160" y="1890360"/>
            <a:ext cx="1712880" cy="1341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Microcontroller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3" name=""/>
          <p:cNvSpPr/>
          <p:nvPr/>
        </p:nvSpPr>
        <p:spPr>
          <a:xfrm>
            <a:off x="6748560" y="1890360"/>
            <a:ext cx="1724400" cy="1350720"/>
          </a:xfrm>
          <a:prstGeom prst="rect">
            <a:avLst/>
          </a:prstGeom>
          <a:solidFill>
            <a:srgbClr val="cc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Peripheral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4" name=""/>
          <p:cNvSpPr/>
          <p:nvPr/>
        </p:nvSpPr>
        <p:spPr>
          <a:xfrm>
            <a:off x="5590800" y="2364840"/>
            <a:ext cx="1044720" cy="38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"/>
          <p:cNvSpPr/>
          <p:nvPr/>
        </p:nvSpPr>
        <p:spPr>
          <a:xfrm rot="16200000">
            <a:off x="4627440" y="5303520"/>
            <a:ext cx="54864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"/>
          <p:cNvSpPr/>
          <p:nvPr/>
        </p:nvSpPr>
        <p:spPr>
          <a:xfrm>
            <a:off x="3566160" y="5029200"/>
            <a:ext cx="91440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ffff6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"/>
          <p:cNvSpPr txBox="1"/>
          <p:nvPr/>
        </p:nvSpPr>
        <p:spPr>
          <a:xfrm>
            <a:off x="370800" y="3654360"/>
            <a:ext cx="2919240" cy="36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598" name=""/>
          <p:cNvSpPr/>
          <p:nvPr/>
        </p:nvSpPr>
        <p:spPr>
          <a:xfrm flipH="1" flipV="1">
            <a:off x="1874520" y="4709160"/>
            <a:ext cx="914400" cy="3657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"/>
          <p:cNvSpPr txBox="1"/>
          <p:nvPr/>
        </p:nvSpPr>
        <p:spPr>
          <a:xfrm>
            <a:off x="731520" y="4262400"/>
            <a:ext cx="119268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Interfaces using concepts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0" name=""/>
          <p:cNvSpPr/>
          <p:nvPr/>
        </p:nvSpPr>
        <p:spPr>
          <a:xfrm>
            <a:off x="5212080" y="5257800"/>
            <a:ext cx="411480" cy="8686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a146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"/>
          <p:cNvSpPr txBox="1"/>
          <p:nvPr/>
        </p:nvSpPr>
        <p:spPr>
          <a:xfrm>
            <a:off x="5528160" y="5760720"/>
            <a:ext cx="1969920" cy="9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Implementations that satisfy the requirements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5A81655-8EAB-4FA2-A57A-E69035AF6300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ubtitle 7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03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9440" cy="3326400"/>
          </a:xfrm>
          <a:prstGeom prst="rect">
            <a:avLst/>
          </a:prstGeom>
          <a:ln w="0">
            <a:noFill/>
          </a:ln>
        </p:spPr>
      </p:pic>
      <p:sp>
        <p:nvSpPr>
          <p:cNvPr id="604" name=""/>
          <p:cNvSpPr txBox="1"/>
          <p:nvPr/>
        </p:nvSpPr>
        <p:spPr>
          <a:xfrm>
            <a:off x="1005840" y="2880360"/>
            <a:ext cx="4852800" cy="110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typename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 {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{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() }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-&gt;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same_as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{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.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() }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-&gt;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same_as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};</a:t>
            </a:r>
            <a:endParaRPr b="0" lang="en-US" sz="1600" spc="-1" strike="noStrike">
              <a:solidFill>
                <a:srgbClr val="3b3b3b"/>
              </a:solidFill>
              <a:latin typeface="Consola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8EFFE7F-4B3A-4F15-B522-C9929E8C3B64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ubtitle 73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06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9440" cy="3326400"/>
          </a:xfrm>
          <a:prstGeom prst="rect">
            <a:avLst/>
          </a:prstGeom>
          <a:ln w="0">
            <a:noFill/>
          </a:ln>
        </p:spPr>
      </p:pic>
      <p:sp>
        <p:nvSpPr>
          <p:cNvPr id="607" name=""/>
          <p:cNvSpPr txBox="1"/>
          <p:nvPr/>
        </p:nvSpPr>
        <p:spPr>
          <a:xfrm>
            <a:off x="1371600" y="2526480"/>
            <a:ext cx="4074120" cy="252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IPin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TPin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&gt;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private:</a:t>
            </a:r>
            <a:endParaRPr b="0" lang="en-US" sz="1600" spc="-1" strike="noStrike">
              <a:solidFill>
                <a:srgbClr val="0000ff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bool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m_state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false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};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TPin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nullptr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};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public:</a:t>
            </a:r>
            <a:endParaRPr b="0" lang="en-US" sz="1600" spc="-1" strike="noStrike">
              <a:solidFill>
                <a:srgbClr val="0000ff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CLed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TPin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 :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 {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   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-&gt;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</a:rPr>
              <a:t>/* ... */</a:t>
            </a:r>
            <a:endParaRPr b="0" lang="en-US" sz="1600" spc="-1" strike="noStrike">
              <a:solidFill>
                <a:srgbClr val="008000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};</a:t>
            </a:r>
            <a:endParaRPr b="0" lang="en-US" sz="1600" spc="-1" strike="noStrike">
              <a:solidFill>
                <a:srgbClr val="3b3b3b"/>
              </a:solidFill>
              <a:latin typeface="Consola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EF34F97-AB7E-4C85-B141-82EB036A2A5B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ubtitle 74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09" name="" descr=""/>
          <p:cNvPicPr/>
          <p:nvPr/>
        </p:nvPicPr>
        <p:blipFill>
          <a:blip r:embed="rId1"/>
          <a:stretch/>
        </p:blipFill>
        <p:spPr>
          <a:xfrm>
            <a:off x="6537960" y="2022840"/>
            <a:ext cx="5239440" cy="3326400"/>
          </a:xfrm>
          <a:prstGeom prst="rect">
            <a:avLst/>
          </a:prstGeom>
          <a:ln w="0">
            <a:noFill/>
          </a:ln>
        </p:spPr>
      </p:pic>
      <p:sp>
        <p:nvSpPr>
          <p:cNvPr id="610" name=""/>
          <p:cNvSpPr txBox="1"/>
          <p:nvPr/>
        </p:nvSpPr>
        <p:spPr>
          <a:xfrm>
            <a:off x="808560" y="2395440"/>
            <a:ext cx="5409360" cy="292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private:</a:t>
            </a:r>
            <a:endParaRPr b="0" lang="en-US" sz="1600" spc="-1" strike="noStrike">
              <a:solidFill>
                <a:srgbClr val="0000ff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</a:rPr>
              <a:t>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};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public:</a:t>
            </a:r>
            <a:endParaRPr b="0" lang="en-US" sz="1600" spc="-1" strike="noStrike">
              <a:solidFill>
                <a:srgbClr val="0000ff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</a:rPr>
              <a:t>delete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CPin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 : 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 {}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</a:t>
            </a:r>
            <a:endParaRPr b="0" lang="en-US" sz="1600" spc="-1" strike="noStrike">
              <a:solidFill>
                <a:srgbClr val="3b3b3b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void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reset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()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override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{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</a:rPr>
              <a:t>CBitSetResetRegister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::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</a:rPr>
              <a:t>reset_pin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(</a:t>
            </a:r>
            <a:r>
              <a:rPr b="0" lang="en-US" sz="1600" spc="-1" strike="noStrike">
                <a:solidFill>
                  <a:srgbClr val="001080"/>
                </a:solidFill>
                <a:latin typeface="Consolas"/>
              </a:rPr>
              <a:t>m_pin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);</a:t>
            </a:r>
            <a:endParaRPr b="0" lang="en-US" sz="1600" spc="-1" strike="noStrike"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</a:t>
            </a:r>
            <a:endParaRPr b="0" lang="en-US" sz="1600" spc="-1" strike="noStrike">
              <a:solidFill>
                <a:srgbClr val="3b3b3b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</a:rPr>
              <a:t>};</a:t>
            </a:r>
            <a:endParaRPr b="0" lang="en-US" sz="1600" spc="-1" strike="noStrike">
              <a:solidFill>
                <a:srgbClr val="3b3b3b"/>
              </a:solidFill>
              <a:latin typeface="Consolas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Noto Sans CJK SC"/>
              </a:rPr>
              <a:t>static_assert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IPin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Noto Sans CJK SC"/>
              </a:rPr>
              <a:t>CPin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Noto Sans CJK SC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Noto Sans CJK SC"/>
              </a:rPr>
              <a:t>);</a:t>
            </a:r>
            <a:r>
              <a:rPr b="0" lang="en-US" sz="1600" spc="-1" strike="noStrike">
                <a:solidFill>
                  <a:srgbClr val="008000"/>
                </a:solidFill>
                <a:latin typeface="Consolas"/>
                <a:ea typeface="Noto Sans CJK SC"/>
              </a:rPr>
              <a:t> // optional</a:t>
            </a:r>
            <a:endParaRPr b="0" lang="en-US" sz="1600" spc="-1" strike="noStrike">
              <a:latin typeface="Droid Sans Mono;monospace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BEF1B1-0E6C-463B-8F42-83A1D25B1874}" type="slidenum">
              <a:t>75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ubtitle 71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Static Polymorphism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12" name="" descr=""/>
          <p:cNvPicPr/>
          <p:nvPr/>
        </p:nvPicPr>
        <p:blipFill>
          <a:blip r:embed="rId1"/>
          <a:stretch/>
        </p:blipFill>
        <p:spPr>
          <a:xfrm>
            <a:off x="7793640" y="676440"/>
            <a:ext cx="1301400" cy="1508400"/>
          </a:xfrm>
          <a:prstGeom prst="rect">
            <a:avLst/>
          </a:prstGeom>
          <a:ln w="0">
            <a:noFill/>
          </a:ln>
        </p:spPr>
      </p:pic>
      <p:sp>
        <p:nvSpPr>
          <p:cNvPr id="613" name=""/>
          <p:cNvSpPr/>
          <p:nvPr/>
        </p:nvSpPr>
        <p:spPr>
          <a:xfrm>
            <a:off x="4023360" y="3135960"/>
            <a:ext cx="41047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Compiles to the same binary.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C188FB2-121C-4810-8A33-C94F5E6E8EC4}" type="slidenum">
              <a:t>76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ubtitle 24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15" name=""/>
          <p:cNvSpPr/>
          <p:nvPr/>
        </p:nvSpPr>
        <p:spPr>
          <a:xfrm>
            <a:off x="4070520" y="2651760"/>
            <a:ext cx="5530680" cy="256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branching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Function calls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input validation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7FF7AFA-C25D-4334-A1BA-434620A038EC}" type="slidenum">
              <a:t>77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"/>
          <p:cNvSpPr/>
          <p:nvPr/>
        </p:nvSpPr>
        <p:spPr>
          <a:xfrm>
            <a:off x="4070520" y="2651760"/>
            <a:ext cx="5530680" cy="256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bitmask calculations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branching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Function calls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Runtime input validation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17" name="Subtitle 28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18" name="" descr=""/>
          <p:cNvPicPr/>
          <p:nvPr/>
        </p:nvPicPr>
        <p:blipFill>
          <a:blip r:embed="rId1"/>
          <a:stretch/>
        </p:blipFill>
        <p:spPr>
          <a:xfrm>
            <a:off x="2169360" y="1508760"/>
            <a:ext cx="7843320" cy="4672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D4DAA1A-7856-4E1D-BC3B-6B6D7C49C1B5}" type="slidenum">
              <a:t>78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"/>
          <p:cNvSpPr/>
          <p:nvPr/>
        </p:nvSpPr>
        <p:spPr>
          <a:xfrm>
            <a:off x="1691640" y="1737360"/>
            <a:ext cx="9645480" cy="20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This is about the “special” cases where the hardware is known, which is common for embedded systems.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 did not replace the HAL given by the manufacturer, I extended it.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 same techniques can be used in any other application as well, if the circumstances allow it.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These are no guidelines or rules.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20" name="Subtitle 26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Notes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CC8B406-7A84-4D1E-953B-6256FC5FF105}" type="slidenum">
              <a:t>79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"/>
          <p:cNvSpPr/>
          <p:nvPr/>
        </p:nvSpPr>
        <p:spPr>
          <a:xfrm>
            <a:off x="3703320" y="6035040"/>
            <a:ext cx="4809960" cy="34452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"/>
          <p:cNvSpPr/>
          <p:nvPr/>
        </p:nvSpPr>
        <p:spPr>
          <a:xfrm>
            <a:off x="7040880" y="2468880"/>
            <a:ext cx="178128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Subtitle 1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>
            <a:off x="914760" y="2286360"/>
            <a:ext cx="4798080" cy="25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7040880" y="2103120"/>
            <a:ext cx="4341600" cy="30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 flipH="1">
            <a:off x="3564000" y="2560320"/>
            <a:ext cx="3472560" cy="6379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"/>
          <p:cNvSpPr/>
          <p:nvPr/>
        </p:nvSpPr>
        <p:spPr>
          <a:xfrm>
            <a:off x="3677040" y="6035040"/>
            <a:ext cx="483624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 up the pin value for GPIO_PIN_6 (value 6)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D0CFC03-7520-424E-8AD7-13F7C42C7B65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ubtitle 29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Enumerations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3256200" y="2514600"/>
            <a:ext cx="5296680" cy="19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"/>
          <p:cNvSpPr/>
          <p:nvPr/>
        </p:nvSpPr>
        <p:spPr>
          <a:xfrm>
            <a:off x="738360" y="1710360"/>
            <a:ext cx="4106520" cy="14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enum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input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0b00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0b01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0b10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analog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0b11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24" name=""/>
          <p:cNvSpPr/>
          <p:nvPr/>
        </p:nvSpPr>
        <p:spPr>
          <a:xfrm>
            <a:off x="720360" y="4017240"/>
            <a:ext cx="3850200" cy="15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enum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ports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: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uint8_t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port_f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port_b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port_a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25" name=""/>
          <p:cNvSpPr/>
          <p:nvPr/>
        </p:nvSpPr>
        <p:spPr>
          <a:xfrm>
            <a:off x="6309360" y="2560320"/>
            <a:ext cx="5302080" cy="199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Enumerations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Not plain integers anymore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implicit conversions between enum values and integral types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Explicit static_cast required</a:t>
            </a:r>
            <a:endParaRPr b="0" lang="en-US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Harder to misuse accidentally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6302238-4CE4-4401-AD67-812A8E764AE9}" type="slidenum">
              <a:t>80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ubtitle 25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Concepts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27" name=""/>
          <p:cNvSpPr/>
          <p:nvPr/>
        </p:nvSpPr>
        <p:spPr>
          <a:xfrm>
            <a:off x="3256200" y="2514600"/>
            <a:ext cx="5296680" cy="19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"/>
          <p:cNvSpPr/>
          <p:nvPr/>
        </p:nvSpPr>
        <p:spPr>
          <a:xfrm>
            <a:off x="731520" y="1703160"/>
            <a:ext cx="6033600" cy="181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input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output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alt_func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analog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29" name=""/>
          <p:cNvSpPr/>
          <p:nvPr/>
        </p:nvSpPr>
        <p:spPr>
          <a:xfrm>
            <a:off x="731520" y="4114440"/>
            <a:ext cx="5963760" cy="15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is_valid_low_pin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is_valid_high_pin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concept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=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...);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BA6A7E6-5D2A-4A2C-BD7F-66507E2509A0}" type="slidenum">
              <a:t>81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ubtitle 27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Immediate Functions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31" name=""/>
          <p:cNvSpPr/>
          <p:nvPr/>
        </p:nvSpPr>
        <p:spPr>
          <a:xfrm>
            <a:off x="3256200" y="2514600"/>
            <a:ext cx="5296680" cy="19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"/>
          <p:cNvSpPr/>
          <p:nvPr/>
        </p:nvSpPr>
        <p:spPr>
          <a:xfrm>
            <a:off x="731520" y="2091960"/>
            <a:ext cx="7222320" cy="316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 ...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&amp;&amp;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is_valid_mode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consteval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moder_value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(...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(mode)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         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template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...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requires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are_valid_pins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pin ...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consteval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95e26"/>
                </a:solidFill>
                <a:latin typeface="Consolas"/>
                <a:ea typeface="DejaVu Sans"/>
              </a:rPr>
              <a:t>moder_bitmask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70c1"/>
                </a:solidFill>
                <a:latin typeface="Consolas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af00db"/>
                </a:solidFill>
                <a:latin typeface="Consolas"/>
                <a:ea typeface="DejaVu Sans"/>
              </a:rPr>
              <a:t>return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(...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|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GPIO_MODER_MODER0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&lt;&lt;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             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static_cast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&lt;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std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::</a:t>
            </a:r>
            <a:r>
              <a:rPr b="0" lang="en-US" sz="1600" spc="-1" strike="noStrike">
                <a:solidFill>
                  <a:srgbClr val="267f99"/>
                </a:solidFill>
                <a:latin typeface="Consolas"/>
                <a:ea typeface="DejaVu Sans"/>
              </a:rPr>
              <a:t>uint32_t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&gt;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(pin)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*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98658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)));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buNone/>
            </a:pPr>
            <a:r>
              <a:rPr b="0" lang="en-US" sz="1600" spc="-1" strike="noStrike">
                <a:solidFill>
                  <a:srgbClr val="3b3b3b"/>
                </a:solidFill>
                <a:latin typeface="Consolas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AF4193D-1354-4575-A49E-0ABE08CB9A45}" type="slidenum">
              <a:t>82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ubtitle 30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Compile-time Branching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7919E4A-9222-41D7-8525-23C64B1CF8EB}" type="slidenum">
              <a:t>83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ubtitle 2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Measurement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826B473-B33D-45CE-88FC-5B0B98448FA3}" type="slidenum">
              <a:t>84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"/>
          <p:cNvSpPr/>
          <p:nvPr/>
        </p:nvSpPr>
        <p:spPr>
          <a:xfrm>
            <a:off x="3200400" y="6035040"/>
            <a:ext cx="5758920" cy="363960"/>
          </a:xfrm>
          <a:prstGeom prst="rect">
            <a:avLst/>
          </a:prstGeom>
          <a:solidFill>
            <a:srgbClr val="ffff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"/>
          <p:cNvSpPr/>
          <p:nvPr/>
        </p:nvSpPr>
        <p:spPr>
          <a:xfrm>
            <a:off x="7040880" y="2743200"/>
            <a:ext cx="2878560" cy="22680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Subtitle 6"/>
          <p:cNvSpPr/>
          <p:nvPr/>
        </p:nvSpPr>
        <p:spPr>
          <a:xfrm>
            <a:off x="1933920" y="633240"/>
            <a:ext cx="832176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ptos"/>
                <a:ea typeface="DejaVu Sans"/>
              </a:rPr>
              <a:t>Inefficiencies in HAL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914760" y="2286360"/>
            <a:ext cx="4798080" cy="25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main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void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168dff"/>
                </a:solidFill>
                <a:latin typeface="Arial"/>
                <a:ea typeface="DejaVu Sans"/>
              </a:rPr>
              <a:t>GPIO_InitStruct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{ 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pin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GPIO_PIN_6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mode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600" spc="-1" strike="noStrike">
                <a:solidFill>
                  <a:srgbClr val="780373"/>
                </a:solidFill>
                <a:latin typeface="Arial"/>
                <a:ea typeface="DejaVu Sans"/>
              </a:rPr>
              <a:t>GPIO_MODE_INPUT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ea7500"/>
                </a:solidFill>
                <a:latin typeface="Arial"/>
                <a:ea typeface="DejaVu Sans"/>
              </a:rPr>
              <a:t>GPIO_Init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(&amp;</a:t>
            </a:r>
            <a:r>
              <a:rPr b="0" lang="en-US" sz="1600" spc="-1" strike="noStrike">
                <a:solidFill>
                  <a:srgbClr val="006d00"/>
                </a:solidFill>
                <a:latin typeface="Arial"/>
                <a:ea typeface="DejaVu Sans"/>
              </a:rPr>
              <a:t>conf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003b79"/>
                </a:solidFill>
                <a:latin typeface="Arial"/>
                <a:ea typeface="DejaVu Sans"/>
              </a:rPr>
              <a:t>while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US" sz="1600" spc="-1" strike="noStrike">
                <a:solidFill>
                  <a:srgbClr val="784b04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) {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7040880" y="2103120"/>
            <a:ext cx="4341600" cy="30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&lt;main&gt;: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movs    r3, #6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push    {r0, r1, r2, lr}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mov     r0, sp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subs    r3, #5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str     r3, [sp, #4]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bl      8000198 &lt;GPIO_Init&gt;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Ubuntu Mono"/>
                <a:ea typeface="Noto Sans CJK SC"/>
              </a:rPr>
              <a:t>b.n     80001f4 &lt;main+0x10&gt;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 flipH="1">
            <a:off x="3015360" y="2834280"/>
            <a:ext cx="4021200" cy="10954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"/>
          <p:cNvSpPr/>
          <p:nvPr/>
        </p:nvSpPr>
        <p:spPr>
          <a:xfrm>
            <a:off x="3179880" y="6035040"/>
            <a:ext cx="5830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prepare for calling a function by saving the current state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4456A3E-69C5-474B-B242-3265CD8BF9A9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1477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2024-07-22T11:26:38Z</dcterms:created>
  <dc:creator/>
  <dc:description/>
  <dc:language>en-US</dc:language>
  <cp:lastModifiedBy/>
  <dcterms:modified xsi:type="dcterms:W3CDTF">2024-07-25T22:22:40Z</dcterms:modified>
  <cp:revision>667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11</vt:i4>
  </property>
</Properties>
</file>